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59" r:id="rId3"/>
    <p:sldId id="260" r:id="rId4"/>
    <p:sldId id="261" r:id="rId5"/>
    <p:sldId id="262" r:id="rId6"/>
    <p:sldId id="266" r:id="rId7"/>
    <p:sldId id="267" r:id="rId8"/>
    <p:sldId id="268" r:id="rId9"/>
    <p:sldId id="269" r:id="rId10"/>
    <p:sldId id="270" r:id="rId11"/>
    <p:sldId id="271" r:id="rId12"/>
    <p:sldId id="273" r:id="rId13"/>
    <p:sldId id="318" r:id="rId14"/>
    <p:sldId id="274" r:id="rId15"/>
    <p:sldId id="275" r:id="rId16"/>
    <p:sldId id="276" r:id="rId17"/>
    <p:sldId id="278" r:id="rId18"/>
    <p:sldId id="279" r:id="rId19"/>
    <p:sldId id="280" r:id="rId20"/>
    <p:sldId id="281" r:id="rId21"/>
    <p:sldId id="282" r:id="rId22"/>
    <p:sldId id="283" r:id="rId23"/>
    <p:sldId id="272"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8A3469-8218-487F-8D3D-256B79C60B3C}" type="datetimeFigureOut">
              <a:rPr lang="nb-NO" smtClean="0"/>
              <a:t>14.09.2017</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724D08-D756-4E01-902F-CE9837C2FEE4}" type="slidenum">
              <a:rPr lang="nb-NO" smtClean="0"/>
              <a:t>‹#›</a:t>
            </a:fld>
            <a:endParaRPr lang="nb-NO"/>
          </a:p>
        </p:txBody>
      </p:sp>
    </p:spTree>
    <p:extLst>
      <p:ext uri="{BB962C8B-B14F-4D97-AF65-F5344CB8AC3E}">
        <p14:creationId xmlns:p14="http://schemas.microsoft.com/office/powerpoint/2010/main" val="2237467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485E3-D196-4453-8AA0-61E3EE01E729}" type="datetimeFigureOut">
              <a:rPr lang="nb-NO" smtClean="0"/>
              <a:t>14.09.2017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9023C-A1C3-4CEB-941C-504A49C087A6}" type="slidenum">
              <a:rPr lang="nb-NO" smtClean="0"/>
              <a:t>‹#›</a:t>
            </a:fld>
            <a:endParaRPr lang="nb-NO"/>
          </a:p>
        </p:txBody>
      </p:sp>
    </p:spTree>
    <p:extLst>
      <p:ext uri="{BB962C8B-B14F-4D97-AF65-F5344CB8AC3E}">
        <p14:creationId xmlns:p14="http://schemas.microsoft.com/office/powerpoint/2010/main" val="267481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54C2FE9-F49E-4287-B4BF-797B07144A68}" type="datetimeFigureOut">
              <a:rPr lang="nb-NO" smtClean="0"/>
              <a:t>14.09.2017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207520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54C2FE9-F49E-4287-B4BF-797B07144A68}" type="datetimeFigureOut">
              <a:rPr lang="nb-NO" smtClean="0"/>
              <a:t>14.09.2017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162403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54C2FE9-F49E-4287-B4BF-797B07144A68}" type="datetimeFigureOut">
              <a:rPr lang="nb-NO" smtClean="0"/>
              <a:t>14.09.2017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384920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tel, utklipp og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utklipp 2"/>
          <p:cNvSpPr>
            <a:spLocks noGrp="1"/>
          </p:cNvSpPr>
          <p:nvPr>
            <p:ph type="clipArt" sz="half" idx="1"/>
          </p:nvPr>
        </p:nvSpPr>
        <p:spPr>
          <a:xfrm>
            <a:off x="457200" y="1600200"/>
            <a:ext cx="4038600" cy="4525963"/>
          </a:xfrm>
        </p:spPr>
        <p:txBody>
          <a:bodyPr rtlCol="0">
            <a:normAutofit/>
          </a:bodyPr>
          <a:lstStyle/>
          <a:p>
            <a:pPr lvl="0"/>
            <a:endParaRPr lang="nb-NO" noProof="0"/>
          </a:p>
        </p:txBody>
      </p:sp>
      <p:sp>
        <p:nvSpPr>
          <p:cNvPr id="4" name="Plassholder for tekst 3"/>
          <p:cNvSpPr>
            <a:spLocks noGrp="1"/>
          </p:cNvSpPr>
          <p:nvPr>
            <p:ph type="body"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0624E52-7976-49F1-8513-F0A10BE5769A}" type="slidenum">
              <a:rPr lang="nb-NO"/>
              <a:pPr>
                <a:defRPr/>
              </a:pPr>
              <a:t>‹#›</a:t>
            </a:fld>
            <a:endParaRPr lang="nb-NO"/>
          </a:p>
        </p:txBody>
      </p:sp>
    </p:spTree>
    <p:extLst>
      <p:ext uri="{BB962C8B-B14F-4D97-AF65-F5344CB8AC3E}">
        <p14:creationId xmlns:p14="http://schemas.microsoft.com/office/powerpoint/2010/main" val="43275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tekst 2"/>
          <p:cNvSpPr>
            <a:spLocks noGrp="1"/>
          </p:cNvSpPr>
          <p:nvPr>
            <p:ph type="body"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utklipp 3"/>
          <p:cNvSpPr>
            <a:spLocks noGrp="1"/>
          </p:cNvSpPr>
          <p:nvPr>
            <p:ph type="clipArt" sz="half" idx="2"/>
          </p:nvPr>
        </p:nvSpPr>
        <p:spPr>
          <a:xfrm>
            <a:off x="4648200" y="1600200"/>
            <a:ext cx="4038600" cy="4525963"/>
          </a:xfrm>
        </p:spPr>
        <p:txBody>
          <a:bodyPr rtlCol="0">
            <a:normAutofit/>
          </a:bodyPr>
          <a:lstStyle/>
          <a:p>
            <a:pPr lvl="0"/>
            <a:endParaRPr lang="nb-NO" noProof="0"/>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7E47176-8FD6-4E9B-8C7A-338456EB4581}" type="slidenum">
              <a:rPr lang="nb-NO"/>
              <a:pPr>
                <a:defRPr/>
              </a:pPr>
              <a:t>‹#›</a:t>
            </a:fld>
            <a:endParaRPr lang="nb-NO"/>
          </a:p>
        </p:txBody>
      </p:sp>
    </p:spTree>
    <p:extLst>
      <p:ext uri="{BB962C8B-B14F-4D97-AF65-F5344CB8AC3E}">
        <p14:creationId xmlns:p14="http://schemas.microsoft.com/office/powerpoint/2010/main" val="290870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54C2FE9-F49E-4287-B4BF-797B07144A68}" type="datetimeFigureOut">
              <a:rPr lang="nb-NO" smtClean="0"/>
              <a:t>14.09.2017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372070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C54C2FE9-F49E-4287-B4BF-797B07144A68}" type="datetimeFigureOut">
              <a:rPr lang="nb-NO" smtClean="0"/>
              <a:t>14.09.2017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335077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54C2FE9-F49E-4287-B4BF-797B07144A68}" type="datetimeFigureOut">
              <a:rPr lang="nb-NO" smtClean="0"/>
              <a:t>14.09.2017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158150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C54C2FE9-F49E-4287-B4BF-797B07144A68}" type="datetimeFigureOut">
              <a:rPr lang="nb-NO" smtClean="0"/>
              <a:t>14.09.2017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55330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54C2FE9-F49E-4287-B4BF-797B07144A68}" type="datetimeFigureOut">
              <a:rPr lang="nb-NO" smtClean="0"/>
              <a:t>14.09.2017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41249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54C2FE9-F49E-4287-B4BF-797B07144A68}" type="datetimeFigureOut">
              <a:rPr lang="nb-NO" smtClean="0"/>
              <a:t>14.09.2017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296912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54C2FE9-F49E-4287-B4BF-797B07144A68}" type="datetimeFigureOut">
              <a:rPr lang="nb-NO" smtClean="0"/>
              <a:t>14.09.2017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81669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54C2FE9-F49E-4287-B4BF-797B07144A68}" type="datetimeFigureOut">
              <a:rPr lang="nb-NO" smtClean="0"/>
              <a:t>14.09.2017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3DEBB6-B88E-4F0B-89ED-2CFEE17728DC}" type="slidenum">
              <a:rPr lang="nb-NO" smtClean="0"/>
              <a:t>‹#›</a:t>
            </a:fld>
            <a:endParaRPr lang="nb-NO"/>
          </a:p>
        </p:txBody>
      </p:sp>
    </p:spTree>
    <p:extLst>
      <p:ext uri="{BB962C8B-B14F-4D97-AF65-F5344CB8AC3E}">
        <p14:creationId xmlns:p14="http://schemas.microsoft.com/office/powerpoint/2010/main" val="233089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C2FE9-F49E-4287-B4BF-797B07144A68}" type="datetimeFigureOut">
              <a:rPr lang="nb-NO" smtClean="0"/>
              <a:t>14.09.2017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DEBB6-B88E-4F0B-89ED-2CFEE17728DC}" type="slidenum">
              <a:rPr lang="nb-NO" smtClean="0"/>
              <a:t>‹#›</a:t>
            </a:fld>
            <a:endParaRPr lang="nb-NO"/>
          </a:p>
        </p:txBody>
      </p:sp>
    </p:spTree>
    <p:extLst>
      <p:ext uri="{BB962C8B-B14F-4D97-AF65-F5344CB8AC3E}">
        <p14:creationId xmlns:p14="http://schemas.microsoft.com/office/powerpoint/2010/main" val="378365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a:spLocks noGrp="1" noChangeArrowheads="1"/>
          </p:cNvSpPr>
          <p:nvPr>
            <p:ph type="ctrTitle"/>
          </p:nvPr>
        </p:nvSpPr>
        <p:spPr>
          <a:xfrm>
            <a:off x="5724525" y="457200"/>
            <a:ext cx="3038475" cy="1143000"/>
          </a:xfrm>
          <a:noFill/>
        </p:spPr>
        <p:txBody>
          <a:bodyPr/>
          <a:lstStyle/>
          <a:p>
            <a:pPr algn="l" eaLnBrk="1" hangingPunct="1">
              <a:tabLst>
                <a:tab pos="4953000" algn="l"/>
              </a:tabLst>
            </a:pPr>
            <a:r>
              <a:rPr lang="nb-NO" sz="1700" b="1">
                <a:latin typeface="Verdana" pitchFamily="34" charset="0"/>
              </a:rPr>
              <a:t>		</a:t>
            </a:r>
            <a:r>
              <a:rPr lang="nb-NO" sz="900">
                <a:latin typeface="Verdana" pitchFamily="34" charset="0"/>
              </a:rPr>
              <a:t>	</a:t>
            </a:r>
            <a:endParaRPr lang="nb-NO" sz="2300">
              <a:latin typeface="CG Times" pitchFamily="18" charset="0"/>
            </a:endParaRPr>
          </a:p>
        </p:txBody>
      </p:sp>
      <p:sp>
        <p:nvSpPr>
          <p:cNvPr id="3075" name="Rectangle 3"/>
          <p:cNvSpPr>
            <a:spLocks noGrp="1" noChangeArrowheads="1"/>
          </p:cNvSpPr>
          <p:nvPr>
            <p:ph type="subTitle" idx="1"/>
          </p:nvPr>
        </p:nvSpPr>
        <p:spPr>
          <a:xfrm>
            <a:off x="381000" y="1905000"/>
            <a:ext cx="8229600" cy="4114800"/>
          </a:xfrm>
        </p:spPr>
        <p:txBody>
          <a:bodyPr rtlCol="0">
            <a:normAutofit/>
          </a:bodyPr>
          <a:lstStyle/>
          <a:p>
            <a:pPr marL="858838" indent="-385763" algn="l" eaLnBrk="1" fontAlgn="auto" hangingPunct="1">
              <a:spcAft>
                <a:spcPts val="0"/>
              </a:spcAft>
              <a:buFont typeface="Arial" pitchFamily="34" charset="0"/>
              <a:buNone/>
              <a:defRPr/>
            </a:pPr>
            <a:endParaRPr lang="nb-NO" sz="2400">
              <a:latin typeface="Verdana" pitchFamily="34" charset="0"/>
            </a:endParaRPr>
          </a:p>
          <a:p>
            <a:pPr marL="858838" indent="-385763" algn="l" eaLnBrk="1" fontAlgn="auto" hangingPunct="1">
              <a:spcAft>
                <a:spcPts val="0"/>
              </a:spcAft>
              <a:buFont typeface="Arial" pitchFamily="34" charset="0"/>
              <a:buNone/>
              <a:defRPr/>
            </a:pPr>
            <a:endParaRPr lang="nb-NO" sz="2400">
              <a:latin typeface="Verdana" pitchFamily="34" charset="0"/>
            </a:endParaRPr>
          </a:p>
        </p:txBody>
      </p:sp>
      <p:sp>
        <p:nvSpPr>
          <p:cNvPr id="3076" name="Rectangle 4"/>
          <p:cNvSpPr>
            <a:spLocks noChangeArrowheads="1"/>
          </p:cNvSpPr>
          <p:nvPr/>
        </p:nvSpPr>
        <p:spPr bwMode="auto">
          <a:xfrm>
            <a:off x="381000" y="19050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58838" indent="-385763">
              <a:spcBef>
                <a:spcPct val="20000"/>
              </a:spcBef>
            </a:pPr>
            <a:endParaRPr lang="nb-NO" sz="2400"/>
          </a:p>
          <a:p>
            <a:pPr marL="858838" indent="-385763">
              <a:spcBef>
                <a:spcPct val="20000"/>
              </a:spcBef>
            </a:pPr>
            <a:endParaRPr lang="nb-NO" sz="2400"/>
          </a:p>
        </p:txBody>
      </p:sp>
      <p:sp>
        <p:nvSpPr>
          <p:cNvPr id="3077" name="Text Box 5"/>
          <p:cNvSpPr txBox="1">
            <a:spLocks noChangeArrowheads="1"/>
          </p:cNvSpPr>
          <p:nvPr/>
        </p:nvSpPr>
        <p:spPr bwMode="auto">
          <a:xfrm>
            <a:off x="533400" y="15240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eaLnBrk="0" hangingPunct="0">
              <a:tabLst>
                <a:tab pos="381000" algn="l"/>
              </a:tabLst>
              <a:defRPr>
                <a:solidFill>
                  <a:schemeClr val="tx1"/>
                </a:solidFill>
                <a:latin typeface="Arial" charset="0"/>
              </a:defRPr>
            </a:lvl1pPr>
            <a:lvl2pPr marL="742950" indent="-285750" eaLnBrk="0" hangingPunct="0">
              <a:tabLst>
                <a:tab pos="381000" algn="l"/>
              </a:tabLst>
              <a:defRPr>
                <a:solidFill>
                  <a:schemeClr val="tx1"/>
                </a:solidFill>
                <a:latin typeface="Arial" charset="0"/>
              </a:defRPr>
            </a:lvl2pPr>
            <a:lvl3pPr marL="1143000" indent="-228600" eaLnBrk="0" hangingPunct="0">
              <a:tabLst>
                <a:tab pos="381000" algn="l"/>
              </a:tabLst>
              <a:defRPr>
                <a:solidFill>
                  <a:schemeClr val="tx1"/>
                </a:solidFill>
                <a:latin typeface="Arial" charset="0"/>
              </a:defRPr>
            </a:lvl3pPr>
            <a:lvl4pPr marL="1600200" indent="-228600" eaLnBrk="0" hangingPunct="0">
              <a:tabLst>
                <a:tab pos="381000" algn="l"/>
              </a:tabLst>
              <a:defRPr>
                <a:solidFill>
                  <a:schemeClr val="tx1"/>
                </a:solidFill>
                <a:latin typeface="Arial" charset="0"/>
              </a:defRPr>
            </a:lvl4pPr>
            <a:lvl5pPr marL="2057400" indent="-228600" eaLnBrk="0" hangingPunct="0">
              <a:tabLst>
                <a:tab pos="381000" algn="l"/>
              </a:tabLst>
              <a:defRPr>
                <a:solidFill>
                  <a:schemeClr val="tx1"/>
                </a:solidFill>
                <a:latin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defRPr>
            </a:lvl9pPr>
          </a:lstStyle>
          <a:p>
            <a:pPr>
              <a:defRPr/>
            </a:pPr>
            <a:endParaRPr lang="nb-NO" sz="1600" b="1" dirty="0">
              <a:latin typeface="Verdana" pitchFamily="34" charset="0"/>
            </a:endParaRPr>
          </a:p>
          <a:p>
            <a:pPr>
              <a:defRPr/>
            </a:pPr>
            <a:r>
              <a:rPr lang="nb-NO" sz="2000" dirty="0">
                <a:solidFill>
                  <a:schemeClr val="tx1">
                    <a:lumMod val="50000"/>
                    <a:lumOff val="50000"/>
                  </a:schemeClr>
                </a:solidFill>
                <a:latin typeface="+mn-lt"/>
              </a:rPr>
              <a:t>DNE har 210 medlemsbedrifter i 2017</a:t>
            </a:r>
          </a:p>
          <a:p>
            <a:pPr>
              <a:defRPr/>
            </a:pPr>
            <a:r>
              <a:rPr lang="nb-NO" sz="2000" dirty="0">
                <a:solidFill>
                  <a:schemeClr val="tx1">
                    <a:lumMod val="50000"/>
                    <a:lumOff val="50000"/>
                  </a:schemeClr>
                </a:solidFill>
                <a:latin typeface="+mn-lt"/>
              </a:rPr>
              <a:t>Medlemmene er fordelt på hele verdikjeden </a:t>
            </a:r>
            <a:endParaRPr lang="nb-NO" sz="2000" b="1" dirty="0">
              <a:solidFill>
                <a:schemeClr val="tx1">
                  <a:lumMod val="50000"/>
                  <a:lumOff val="50000"/>
                </a:schemeClr>
              </a:solidFill>
              <a:latin typeface="+mn-lt"/>
              <a:sym typeface="Symbol" pitchFamily="18" charset="2"/>
            </a:endParaRPr>
          </a:p>
          <a:p>
            <a:pPr>
              <a:defRPr/>
            </a:pPr>
            <a:endParaRPr lang="nb-NO" sz="2000" b="1" dirty="0">
              <a:solidFill>
                <a:schemeClr val="tx1">
                  <a:lumMod val="50000"/>
                  <a:lumOff val="50000"/>
                </a:schemeClr>
              </a:solidFill>
              <a:latin typeface="+mn-lt"/>
              <a:sym typeface="Symbol" pitchFamily="18" charset="2"/>
            </a:endParaRPr>
          </a:p>
        </p:txBody>
      </p:sp>
      <p:sp>
        <p:nvSpPr>
          <p:cNvPr id="3078" name="Text Box 6"/>
          <p:cNvSpPr txBox="1">
            <a:spLocks noChangeArrowheads="1"/>
          </p:cNvSpPr>
          <p:nvPr/>
        </p:nvSpPr>
        <p:spPr bwMode="auto">
          <a:xfrm>
            <a:off x="685800" y="9906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nb-NO" sz="2800" dirty="0">
                <a:solidFill>
                  <a:schemeClr val="tx1">
                    <a:lumMod val="50000"/>
                    <a:lumOff val="50000"/>
                  </a:schemeClr>
                </a:solidFill>
                <a:latin typeface="+mj-lt"/>
              </a:rPr>
              <a:t>Medlemmer</a:t>
            </a:r>
          </a:p>
        </p:txBody>
      </p:sp>
      <p:pic>
        <p:nvPicPr>
          <p:cNvPr id="3079" name="Picture 7" descr="Emballeringskj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08275"/>
            <a:ext cx="73914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765175"/>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48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a:spLocks noGrp="1" noChangeArrowheads="1"/>
          </p:cNvSpPr>
          <p:nvPr>
            <p:ph type="ctrTitle"/>
          </p:nvPr>
        </p:nvSpPr>
        <p:spPr>
          <a:xfrm>
            <a:off x="5724525" y="457200"/>
            <a:ext cx="3038475" cy="1143000"/>
          </a:xfrm>
          <a:noFill/>
        </p:spPr>
        <p:txBody>
          <a:bodyPr/>
          <a:lstStyle/>
          <a:p>
            <a:pPr eaLnBrk="1" hangingPunct="1">
              <a:tabLst>
                <a:tab pos="4953000" algn="l"/>
              </a:tabLst>
            </a:pPr>
            <a:r>
              <a:rPr lang="nb-NO" sz="1700" b="1">
                <a:latin typeface="Verdana" pitchFamily="34" charset="0"/>
              </a:rPr>
              <a:t>		</a:t>
            </a:r>
            <a:br>
              <a:rPr lang="nb-NO" sz="2000"/>
            </a:br>
            <a:br>
              <a:rPr lang="nb-NO" sz="900">
                <a:latin typeface="Verdana" pitchFamily="34" charset="0"/>
              </a:rPr>
            </a:br>
            <a:r>
              <a:rPr lang="nb-NO" sz="900">
                <a:latin typeface="Verdana" pitchFamily="34" charset="0"/>
              </a:rPr>
              <a:t>	</a:t>
            </a:r>
            <a:endParaRPr lang="nb-NO" sz="2300">
              <a:latin typeface="CG Times" pitchFamily="18" charset="0"/>
            </a:endParaRPr>
          </a:p>
        </p:txBody>
      </p:sp>
      <p:sp>
        <p:nvSpPr>
          <p:cNvPr id="11267" name="Rectangle 3"/>
          <p:cNvSpPr>
            <a:spLocks noGrp="1" noChangeArrowheads="1"/>
          </p:cNvSpPr>
          <p:nvPr>
            <p:ph type="subTitle" idx="1"/>
          </p:nvPr>
        </p:nvSpPr>
        <p:spPr>
          <a:xfrm>
            <a:off x="228600" y="1870075"/>
            <a:ext cx="7677150" cy="4114800"/>
          </a:xfrm>
        </p:spPr>
        <p:txBody>
          <a:bodyPr rtlCol="0">
            <a:normAutofit/>
          </a:bodyPr>
          <a:lstStyle/>
          <a:p>
            <a:pPr marL="858838" indent="-385763" algn="l" eaLnBrk="1" fontAlgn="auto" hangingPunct="1">
              <a:spcAft>
                <a:spcPts val="0"/>
              </a:spcAft>
              <a:buFont typeface="Arial" pitchFamily="34" charset="0"/>
              <a:buNone/>
              <a:defRPr/>
            </a:pPr>
            <a:endParaRPr lang="nb-NO" sz="2400" dirty="0">
              <a:latin typeface="Verdana" pitchFamily="34" charset="0"/>
            </a:endParaRPr>
          </a:p>
          <a:p>
            <a:pPr marL="858838" indent="-385763" algn="l" eaLnBrk="1" fontAlgn="auto" hangingPunct="1">
              <a:spcAft>
                <a:spcPts val="0"/>
              </a:spcAft>
              <a:buFont typeface="Arial" pitchFamily="34" charset="0"/>
              <a:buNone/>
              <a:defRPr/>
            </a:pPr>
            <a:endParaRPr lang="nb-NO" sz="2400" dirty="0">
              <a:latin typeface="Verdana" pitchFamily="34" charset="0"/>
            </a:endParaRPr>
          </a:p>
        </p:txBody>
      </p:sp>
      <p:sp>
        <p:nvSpPr>
          <p:cNvPr id="11268" name="Text Box 4"/>
          <p:cNvSpPr txBox="1">
            <a:spLocks noChangeArrowheads="1"/>
          </p:cNvSpPr>
          <p:nvPr/>
        </p:nvSpPr>
        <p:spPr bwMode="auto">
          <a:xfrm>
            <a:off x="228600" y="19494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eaLnBrk="0" hangingPunct="0">
              <a:tabLst>
                <a:tab pos="381000" algn="l"/>
              </a:tabLst>
              <a:defRPr>
                <a:solidFill>
                  <a:schemeClr val="tx1"/>
                </a:solidFill>
                <a:latin typeface="Arial" charset="0"/>
              </a:defRPr>
            </a:lvl1pPr>
            <a:lvl2pPr marL="742950" indent="-285750" eaLnBrk="0" hangingPunct="0">
              <a:tabLst>
                <a:tab pos="381000" algn="l"/>
              </a:tabLst>
              <a:defRPr>
                <a:solidFill>
                  <a:schemeClr val="tx1"/>
                </a:solidFill>
                <a:latin typeface="Arial" charset="0"/>
              </a:defRPr>
            </a:lvl2pPr>
            <a:lvl3pPr marL="1143000" indent="-228600" eaLnBrk="0" hangingPunct="0">
              <a:tabLst>
                <a:tab pos="381000" algn="l"/>
              </a:tabLst>
              <a:defRPr>
                <a:solidFill>
                  <a:schemeClr val="tx1"/>
                </a:solidFill>
                <a:latin typeface="Arial" charset="0"/>
              </a:defRPr>
            </a:lvl3pPr>
            <a:lvl4pPr marL="1600200" indent="-228600" eaLnBrk="0" hangingPunct="0">
              <a:tabLst>
                <a:tab pos="381000" algn="l"/>
              </a:tabLst>
              <a:defRPr>
                <a:solidFill>
                  <a:schemeClr val="tx1"/>
                </a:solidFill>
                <a:latin typeface="Arial" charset="0"/>
              </a:defRPr>
            </a:lvl4pPr>
            <a:lvl5pPr marL="2057400" indent="-228600" eaLnBrk="0" hangingPunct="0">
              <a:tabLst>
                <a:tab pos="381000" algn="l"/>
              </a:tabLst>
              <a:defRPr>
                <a:solidFill>
                  <a:schemeClr val="tx1"/>
                </a:solidFill>
                <a:latin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defRPr>
            </a:lvl9pPr>
          </a:lstStyle>
          <a:p>
            <a:pPr>
              <a:defRPr/>
            </a:pPr>
            <a:r>
              <a:rPr lang="nb-NO" sz="2000" b="1" dirty="0">
                <a:solidFill>
                  <a:schemeClr val="tx1">
                    <a:lumMod val="50000"/>
                    <a:lumOff val="50000"/>
                  </a:schemeClr>
                </a:solidFill>
                <a:latin typeface="Arial" pitchFamily="34" charset="0"/>
                <a:cs typeface="Arial" pitchFamily="34" charset="0"/>
              </a:rPr>
              <a:t>Markedsandel</a:t>
            </a:r>
          </a:p>
        </p:txBody>
      </p:sp>
      <p:grpSp>
        <p:nvGrpSpPr>
          <p:cNvPr id="13317" name="Group 5"/>
          <p:cNvGrpSpPr>
            <a:grpSpLocks/>
          </p:cNvGrpSpPr>
          <p:nvPr/>
        </p:nvGrpSpPr>
        <p:grpSpPr bwMode="auto">
          <a:xfrm>
            <a:off x="457200" y="2743200"/>
            <a:ext cx="7591425" cy="2954338"/>
            <a:chOff x="381" y="957"/>
            <a:chExt cx="5018" cy="3154"/>
          </a:xfrm>
        </p:grpSpPr>
        <p:sp>
          <p:nvSpPr>
            <p:cNvPr id="13320" name="Line 6"/>
            <p:cNvSpPr>
              <a:spLocks noChangeShapeType="1"/>
            </p:cNvSpPr>
            <p:nvPr/>
          </p:nvSpPr>
          <p:spPr bwMode="auto">
            <a:xfrm>
              <a:off x="864" y="1040"/>
              <a:ext cx="0" cy="2624"/>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1" name="Line 7"/>
            <p:cNvSpPr>
              <a:spLocks noChangeShapeType="1"/>
            </p:cNvSpPr>
            <p:nvPr/>
          </p:nvSpPr>
          <p:spPr bwMode="auto">
            <a:xfrm>
              <a:off x="896" y="3744"/>
              <a:ext cx="4112"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2" name="Rectangle 8"/>
            <p:cNvSpPr>
              <a:spLocks noChangeArrowheads="1"/>
            </p:cNvSpPr>
            <p:nvPr/>
          </p:nvSpPr>
          <p:spPr bwMode="auto">
            <a:xfrm>
              <a:off x="802" y="3821"/>
              <a:ext cx="393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nb-NO" sz="1200" b="1">
                  <a:latin typeface="Verdana" pitchFamily="34" charset="0"/>
                </a:rPr>
                <a:t>1950            1955            1960            1965            1970	1975</a:t>
              </a:r>
              <a:endParaRPr lang="nb-NO" b="1">
                <a:latin typeface="Times New Roman" pitchFamily="18" charset="0"/>
              </a:endParaRPr>
            </a:p>
          </p:txBody>
        </p:sp>
        <p:sp>
          <p:nvSpPr>
            <p:cNvPr id="12297" name="Rectangle 9"/>
            <p:cNvSpPr>
              <a:spLocks noChangeArrowheads="1"/>
            </p:cNvSpPr>
            <p:nvPr/>
          </p:nvSpPr>
          <p:spPr bwMode="auto">
            <a:xfrm>
              <a:off x="381" y="957"/>
              <a:ext cx="486" cy="2929"/>
            </a:xfrm>
            <a:prstGeom prst="rect">
              <a:avLst/>
            </a:prstGeom>
            <a:noFill/>
            <a:ln w="12700">
              <a:noFill/>
              <a:miter lim="800000"/>
              <a:headEnd/>
              <a:tailEnd/>
            </a:ln>
            <a:effectLst/>
          </p:spPr>
          <p:txBody>
            <a:bodyPr lIns="90488" tIns="44450" rIns="90488" bIns="44450">
              <a:spAutoFit/>
            </a:bodyPr>
            <a:lstStyle/>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100%  </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90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80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70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60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50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40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30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20</a:t>
              </a:r>
            </a:p>
            <a:p>
              <a:pPr defTabSz="762000" eaLnBrk="0" hangingPunct="0">
                <a:spcBef>
                  <a:spcPct val="50000"/>
                </a:spcBef>
                <a:defRPr/>
              </a:pPr>
              <a:r>
                <a:rPr lang="nb-NO" sz="1200" b="1" dirty="0">
                  <a:effectLst>
                    <a:outerShdw blurRad="38100" dist="38100" dir="2700000" algn="tl">
                      <a:srgbClr val="C0C0C0"/>
                    </a:outerShdw>
                  </a:effectLst>
                  <a:latin typeface="Verdana" pitchFamily="34" charset="0"/>
                </a:rPr>
                <a:t>10</a:t>
              </a:r>
            </a:p>
          </p:txBody>
        </p:sp>
        <p:sp>
          <p:nvSpPr>
            <p:cNvPr id="13324" name="Rectangle 10"/>
            <p:cNvSpPr>
              <a:spLocks noChangeArrowheads="1"/>
            </p:cNvSpPr>
            <p:nvPr/>
          </p:nvSpPr>
          <p:spPr bwMode="auto">
            <a:xfrm>
              <a:off x="851" y="1050"/>
              <a:ext cx="16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nb-NO" sz="100" b="1">
                  <a:latin typeface="Times New Roman" pitchFamily="18" charset="0"/>
                </a:rPr>
                <a:t>__________</a:t>
              </a:r>
            </a:p>
          </p:txBody>
        </p:sp>
        <p:sp>
          <p:nvSpPr>
            <p:cNvPr id="13325" name="Line 11"/>
            <p:cNvSpPr>
              <a:spLocks noChangeShapeType="1"/>
            </p:cNvSpPr>
            <p:nvPr/>
          </p:nvSpPr>
          <p:spPr bwMode="auto">
            <a:xfrm>
              <a:off x="888"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6" name="Line 12"/>
            <p:cNvSpPr>
              <a:spLocks noChangeShapeType="1"/>
            </p:cNvSpPr>
            <p:nvPr/>
          </p:nvSpPr>
          <p:spPr bwMode="auto">
            <a:xfrm>
              <a:off x="888"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7" name="Line 13"/>
            <p:cNvSpPr>
              <a:spLocks noChangeShapeType="1"/>
            </p:cNvSpPr>
            <p:nvPr/>
          </p:nvSpPr>
          <p:spPr bwMode="auto">
            <a:xfrm>
              <a:off x="888" y="158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8" name="Line 14"/>
            <p:cNvSpPr>
              <a:spLocks noChangeShapeType="1"/>
            </p:cNvSpPr>
            <p:nvPr/>
          </p:nvSpPr>
          <p:spPr bwMode="auto">
            <a:xfrm>
              <a:off x="888" y="18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29" name="Line 15"/>
            <p:cNvSpPr>
              <a:spLocks noChangeShapeType="1"/>
            </p:cNvSpPr>
            <p:nvPr/>
          </p:nvSpPr>
          <p:spPr bwMode="auto">
            <a:xfrm>
              <a:off x="888"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0" name="Line 16"/>
            <p:cNvSpPr>
              <a:spLocks noChangeShapeType="1"/>
            </p:cNvSpPr>
            <p:nvPr/>
          </p:nvSpPr>
          <p:spPr bwMode="auto">
            <a:xfrm>
              <a:off x="888"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1" name="Line 17"/>
            <p:cNvSpPr>
              <a:spLocks noChangeShapeType="1"/>
            </p:cNvSpPr>
            <p:nvPr/>
          </p:nvSpPr>
          <p:spPr bwMode="auto">
            <a:xfrm>
              <a:off x="888"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2" name="Line 18"/>
            <p:cNvSpPr>
              <a:spLocks noChangeShapeType="1"/>
            </p:cNvSpPr>
            <p:nvPr/>
          </p:nvSpPr>
          <p:spPr bwMode="auto">
            <a:xfrm>
              <a:off x="888" y="28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3" name="Line 19"/>
            <p:cNvSpPr>
              <a:spLocks noChangeShapeType="1"/>
            </p:cNvSpPr>
            <p:nvPr/>
          </p:nvSpPr>
          <p:spPr bwMode="auto">
            <a:xfrm>
              <a:off x="888" y="31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4" name="Line 20"/>
            <p:cNvSpPr>
              <a:spLocks noChangeShapeType="1"/>
            </p:cNvSpPr>
            <p:nvPr/>
          </p:nvSpPr>
          <p:spPr bwMode="auto">
            <a:xfrm>
              <a:off x="888" y="34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3335" name="Freeform 21"/>
            <p:cNvSpPr>
              <a:spLocks/>
            </p:cNvSpPr>
            <p:nvPr/>
          </p:nvSpPr>
          <p:spPr bwMode="auto">
            <a:xfrm>
              <a:off x="912" y="1104"/>
              <a:ext cx="3697" cy="2307"/>
            </a:xfrm>
            <a:custGeom>
              <a:avLst/>
              <a:gdLst>
                <a:gd name="T0" fmla="*/ 53 w 3697"/>
                <a:gd name="T1" fmla="*/ 8 h 2307"/>
                <a:gd name="T2" fmla="*/ 141 w 3697"/>
                <a:gd name="T3" fmla="*/ 67 h 2307"/>
                <a:gd name="T4" fmla="*/ 229 w 3697"/>
                <a:gd name="T5" fmla="*/ 140 h 2307"/>
                <a:gd name="T6" fmla="*/ 317 w 3697"/>
                <a:gd name="T7" fmla="*/ 198 h 2307"/>
                <a:gd name="T8" fmla="*/ 404 w 3697"/>
                <a:gd name="T9" fmla="*/ 272 h 2307"/>
                <a:gd name="T10" fmla="*/ 492 w 3697"/>
                <a:gd name="T11" fmla="*/ 286 h 2307"/>
                <a:gd name="T12" fmla="*/ 580 w 3697"/>
                <a:gd name="T13" fmla="*/ 301 h 2307"/>
                <a:gd name="T14" fmla="*/ 683 w 3697"/>
                <a:gd name="T15" fmla="*/ 359 h 2307"/>
                <a:gd name="T16" fmla="*/ 785 w 3697"/>
                <a:gd name="T17" fmla="*/ 418 h 2307"/>
                <a:gd name="T18" fmla="*/ 887 w 3697"/>
                <a:gd name="T19" fmla="*/ 476 h 2307"/>
                <a:gd name="T20" fmla="*/ 961 w 3697"/>
                <a:gd name="T21" fmla="*/ 535 h 2307"/>
                <a:gd name="T22" fmla="*/ 1048 w 3697"/>
                <a:gd name="T23" fmla="*/ 608 h 2307"/>
                <a:gd name="T24" fmla="*/ 1136 w 3697"/>
                <a:gd name="T25" fmla="*/ 637 h 2307"/>
                <a:gd name="T26" fmla="*/ 1224 w 3697"/>
                <a:gd name="T27" fmla="*/ 667 h 2307"/>
                <a:gd name="T28" fmla="*/ 1312 w 3697"/>
                <a:gd name="T29" fmla="*/ 681 h 2307"/>
                <a:gd name="T30" fmla="*/ 1370 w 3697"/>
                <a:gd name="T31" fmla="*/ 740 h 2307"/>
                <a:gd name="T32" fmla="*/ 1429 w 3697"/>
                <a:gd name="T33" fmla="*/ 828 h 2307"/>
                <a:gd name="T34" fmla="*/ 1502 w 3697"/>
                <a:gd name="T35" fmla="*/ 916 h 2307"/>
                <a:gd name="T36" fmla="*/ 1590 w 3697"/>
                <a:gd name="T37" fmla="*/ 1018 h 2307"/>
                <a:gd name="T38" fmla="*/ 1634 w 3697"/>
                <a:gd name="T39" fmla="*/ 1106 h 2307"/>
                <a:gd name="T40" fmla="*/ 1736 w 3697"/>
                <a:gd name="T41" fmla="*/ 1164 h 2307"/>
                <a:gd name="T42" fmla="*/ 1839 w 3697"/>
                <a:gd name="T43" fmla="*/ 1223 h 2307"/>
                <a:gd name="T44" fmla="*/ 1941 w 3697"/>
                <a:gd name="T45" fmla="*/ 1281 h 2307"/>
                <a:gd name="T46" fmla="*/ 2014 w 3697"/>
                <a:gd name="T47" fmla="*/ 1355 h 2307"/>
                <a:gd name="T48" fmla="*/ 2073 w 3697"/>
                <a:gd name="T49" fmla="*/ 1442 h 2307"/>
                <a:gd name="T50" fmla="*/ 2087 w 3697"/>
                <a:gd name="T51" fmla="*/ 1530 h 2307"/>
                <a:gd name="T52" fmla="*/ 2117 w 3697"/>
                <a:gd name="T53" fmla="*/ 1618 h 2307"/>
                <a:gd name="T54" fmla="*/ 2161 w 3697"/>
                <a:gd name="T55" fmla="*/ 1720 h 2307"/>
                <a:gd name="T56" fmla="*/ 2263 w 3697"/>
                <a:gd name="T57" fmla="*/ 1779 h 2307"/>
                <a:gd name="T58" fmla="*/ 2351 w 3697"/>
                <a:gd name="T59" fmla="*/ 1808 h 2307"/>
                <a:gd name="T60" fmla="*/ 2439 w 3697"/>
                <a:gd name="T61" fmla="*/ 1837 h 2307"/>
                <a:gd name="T62" fmla="*/ 2541 w 3697"/>
                <a:gd name="T63" fmla="*/ 1867 h 2307"/>
                <a:gd name="T64" fmla="*/ 2629 w 3697"/>
                <a:gd name="T65" fmla="*/ 1911 h 2307"/>
                <a:gd name="T66" fmla="*/ 2717 w 3697"/>
                <a:gd name="T67" fmla="*/ 1955 h 2307"/>
                <a:gd name="T68" fmla="*/ 2804 w 3697"/>
                <a:gd name="T69" fmla="*/ 2028 h 2307"/>
                <a:gd name="T70" fmla="*/ 2907 w 3697"/>
                <a:gd name="T71" fmla="*/ 2086 h 2307"/>
                <a:gd name="T72" fmla="*/ 2995 w 3697"/>
                <a:gd name="T73" fmla="*/ 2116 h 2307"/>
                <a:gd name="T74" fmla="*/ 3083 w 3697"/>
                <a:gd name="T75" fmla="*/ 2145 h 2307"/>
                <a:gd name="T76" fmla="*/ 3185 w 3697"/>
                <a:gd name="T77" fmla="*/ 2145 h 2307"/>
                <a:gd name="T78" fmla="*/ 3273 w 3697"/>
                <a:gd name="T79" fmla="*/ 2159 h 2307"/>
                <a:gd name="T80" fmla="*/ 3361 w 3697"/>
                <a:gd name="T81" fmla="*/ 2174 h 2307"/>
                <a:gd name="T82" fmla="*/ 3463 w 3697"/>
                <a:gd name="T83" fmla="*/ 2203 h 2307"/>
                <a:gd name="T84" fmla="*/ 3551 w 3697"/>
                <a:gd name="T85" fmla="*/ 2276 h 2307"/>
                <a:gd name="T86" fmla="*/ 3639 w 3697"/>
                <a:gd name="T87" fmla="*/ 2306 h 2307"/>
                <a:gd name="T88" fmla="*/ 3696 w 3697"/>
                <a:gd name="T89" fmla="*/ 2304 h 23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97"/>
                <a:gd name="T136" fmla="*/ 0 h 2307"/>
                <a:gd name="T137" fmla="*/ 3697 w 3697"/>
                <a:gd name="T138" fmla="*/ 2307 h 23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97" h="2307">
                  <a:moveTo>
                    <a:pt x="0" y="0"/>
                  </a:moveTo>
                  <a:lnTo>
                    <a:pt x="53" y="8"/>
                  </a:lnTo>
                  <a:lnTo>
                    <a:pt x="97" y="23"/>
                  </a:lnTo>
                  <a:lnTo>
                    <a:pt x="141" y="67"/>
                  </a:lnTo>
                  <a:lnTo>
                    <a:pt x="185" y="96"/>
                  </a:lnTo>
                  <a:lnTo>
                    <a:pt x="229" y="140"/>
                  </a:lnTo>
                  <a:lnTo>
                    <a:pt x="273" y="169"/>
                  </a:lnTo>
                  <a:lnTo>
                    <a:pt x="317" y="198"/>
                  </a:lnTo>
                  <a:lnTo>
                    <a:pt x="361" y="228"/>
                  </a:lnTo>
                  <a:lnTo>
                    <a:pt x="404" y="272"/>
                  </a:lnTo>
                  <a:lnTo>
                    <a:pt x="448" y="286"/>
                  </a:lnTo>
                  <a:lnTo>
                    <a:pt x="492" y="286"/>
                  </a:lnTo>
                  <a:lnTo>
                    <a:pt x="536" y="286"/>
                  </a:lnTo>
                  <a:lnTo>
                    <a:pt x="580" y="301"/>
                  </a:lnTo>
                  <a:lnTo>
                    <a:pt x="639" y="330"/>
                  </a:lnTo>
                  <a:lnTo>
                    <a:pt x="683" y="359"/>
                  </a:lnTo>
                  <a:lnTo>
                    <a:pt x="741" y="389"/>
                  </a:lnTo>
                  <a:lnTo>
                    <a:pt x="785" y="418"/>
                  </a:lnTo>
                  <a:lnTo>
                    <a:pt x="829" y="447"/>
                  </a:lnTo>
                  <a:lnTo>
                    <a:pt x="887" y="476"/>
                  </a:lnTo>
                  <a:lnTo>
                    <a:pt x="917" y="520"/>
                  </a:lnTo>
                  <a:lnTo>
                    <a:pt x="961" y="535"/>
                  </a:lnTo>
                  <a:lnTo>
                    <a:pt x="1004" y="579"/>
                  </a:lnTo>
                  <a:lnTo>
                    <a:pt x="1048" y="608"/>
                  </a:lnTo>
                  <a:lnTo>
                    <a:pt x="1092" y="637"/>
                  </a:lnTo>
                  <a:lnTo>
                    <a:pt x="1136" y="637"/>
                  </a:lnTo>
                  <a:lnTo>
                    <a:pt x="1180" y="652"/>
                  </a:lnTo>
                  <a:lnTo>
                    <a:pt x="1224" y="667"/>
                  </a:lnTo>
                  <a:lnTo>
                    <a:pt x="1268" y="681"/>
                  </a:lnTo>
                  <a:lnTo>
                    <a:pt x="1312" y="681"/>
                  </a:lnTo>
                  <a:lnTo>
                    <a:pt x="1356" y="696"/>
                  </a:lnTo>
                  <a:lnTo>
                    <a:pt x="1370" y="740"/>
                  </a:lnTo>
                  <a:lnTo>
                    <a:pt x="1385" y="784"/>
                  </a:lnTo>
                  <a:lnTo>
                    <a:pt x="1429" y="828"/>
                  </a:lnTo>
                  <a:lnTo>
                    <a:pt x="1458" y="872"/>
                  </a:lnTo>
                  <a:lnTo>
                    <a:pt x="1502" y="916"/>
                  </a:lnTo>
                  <a:lnTo>
                    <a:pt x="1546" y="974"/>
                  </a:lnTo>
                  <a:lnTo>
                    <a:pt x="1590" y="1018"/>
                  </a:lnTo>
                  <a:lnTo>
                    <a:pt x="1619" y="1062"/>
                  </a:lnTo>
                  <a:lnTo>
                    <a:pt x="1634" y="1106"/>
                  </a:lnTo>
                  <a:lnTo>
                    <a:pt x="1678" y="1120"/>
                  </a:lnTo>
                  <a:lnTo>
                    <a:pt x="1736" y="1164"/>
                  </a:lnTo>
                  <a:lnTo>
                    <a:pt x="1795" y="1194"/>
                  </a:lnTo>
                  <a:lnTo>
                    <a:pt x="1839" y="1223"/>
                  </a:lnTo>
                  <a:lnTo>
                    <a:pt x="1883" y="1237"/>
                  </a:lnTo>
                  <a:lnTo>
                    <a:pt x="1941" y="1281"/>
                  </a:lnTo>
                  <a:lnTo>
                    <a:pt x="1970" y="1325"/>
                  </a:lnTo>
                  <a:lnTo>
                    <a:pt x="2014" y="1355"/>
                  </a:lnTo>
                  <a:lnTo>
                    <a:pt x="2058" y="1398"/>
                  </a:lnTo>
                  <a:lnTo>
                    <a:pt x="2073" y="1442"/>
                  </a:lnTo>
                  <a:lnTo>
                    <a:pt x="2087" y="1486"/>
                  </a:lnTo>
                  <a:lnTo>
                    <a:pt x="2087" y="1530"/>
                  </a:lnTo>
                  <a:lnTo>
                    <a:pt x="2102" y="1574"/>
                  </a:lnTo>
                  <a:lnTo>
                    <a:pt x="2117" y="1618"/>
                  </a:lnTo>
                  <a:lnTo>
                    <a:pt x="2131" y="1662"/>
                  </a:lnTo>
                  <a:lnTo>
                    <a:pt x="2161" y="1720"/>
                  </a:lnTo>
                  <a:lnTo>
                    <a:pt x="2219" y="1764"/>
                  </a:lnTo>
                  <a:lnTo>
                    <a:pt x="2263" y="1779"/>
                  </a:lnTo>
                  <a:lnTo>
                    <a:pt x="2307" y="1794"/>
                  </a:lnTo>
                  <a:lnTo>
                    <a:pt x="2351" y="1808"/>
                  </a:lnTo>
                  <a:lnTo>
                    <a:pt x="2395" y="1823"/>
                  </a:lnTo>
                  <a:lnTo>
                    <a:pt x="2439" y="1837"/>
                  </a:lnTo>
                  <a:lnTo>
                    <a:pt x="2483" y="1852"/>
                  </a:lnTo>
                  <a:lnTo>
                    <a:pt x="2541" y="1867"/>
                  </a:lnTo>
                  <a:lnTo>
                    <a:pt x="2585" y="1881"/>
                  </a:lnTo>
                  <a:lnTo>
                    <a:pt x="2629" y="1911"/>
                  </a:lnTo>
                  <a:lnTo>
                    <a:pt x="2673" y="1940"/>
                  </a:lnTo>
                  <a:lnTo>
                    <a:pt x="2717" y="1955"/>
                  </a:lnTo>
                  <a:lnTo>
                    <a:pt x="2761" y="1984"/>
                  </a:lnTo>
                  <a:lnTo>
                    <a:pt x="2804" y="2028"/>
                  </a:lnTo>
                  <a:lnTo>
                    <a:pt x="2863" y="2057"/>
                  </a:lnTo>
                  <a:lnTo>
                    <a:pt x="2907" y="2086"/>
                  </a:lnTo>
                  <a:lnTo>
                    <a:pt x="2951" y="2101"/>
                  </a:lnTo>
                  <a:lnTo>
                    <a:pt x="2995" y="2116"/>
                  </a:lnTo>
                  <a:lnTo>
                    <a:pt x="3039" y="2130"/>
                  </a:lnTo>
                  <a:lnTo>
                    <a:pt x="3083" y="2145"/>
                  </a:lnTo>
                  <a:lnTo>
                    <a:pt x="3141" y="2145"/>
                  </a:lnTo>
                  <a:lnTo>
                    <a:pt x="3185" y="2145"/>
                  </a:lnTo>
                  <a:lnTo>
                    <a:pt x="3229" y="2145"/>
                  </a:lnTo>
                  <a:lnTo>
                    <a:pt x="3273" y="2159"/>
                  </a:lnTo>
                  <a:lnTo>
                    <a:pt x="3317" y="2159"/>
                  </a:lnTo>
                  <a:lnTo>
                    <a:pt x="3361" y="2174"/>
                  </a:lnTo>
                  <a:lnTo>
                    <a:pt x="3419" y="2189"/>
                  </a:lnTo>
                  <a:lnTo>
                    <a:pt x="3463" y="2203"/>
                  </a:lnTo>
                  <a:lnTo>
                    <a:pt x="3507" y="2233"/>
                  </a:lnTo>
                  <a:lnTo>
                    <a:pt x="3551" y="2276"/>
                  </a:lnTo>
                  <a:lnTo>
                    <a:pt x="3595" y="2306"/>
                  </a:lnTo>
                  <a:lnTo>
                    <a:pt x="3639" y="2306"/>
                  </a:lnTo>
                  <a:lnTo>
                    <a:pt x="3683" y="2306"/>
                  </a:lnTo>
                  <a:lnTo>
                    <a:pt x="3696" y="2304"/>
                  </a:lnTo>
                </a:path>
              </a:pathLst>
            </a:custGeom>
            <a:noFill/>
            <a:ln w="76200" cap="rnd">
              <a:solidFill>
                <a:srgbClr val="FC0128"/>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336" name="Freeform 22"/>
            <p:cNvSpPr>
              <a:spLocks/>
            </p:cNvSpPr>
            <p:nvPr/>
          </p:nvSpPr>
          <p:spPr bwMode="auto">
            <a:xfrm>
              <a:off x="864" y="1098"/>
              <a:ext cx="3922" cy="2599"/>
            </a:xfrm>
            <a:custGeom>
              <a:avLst/>
              <a:gdLst>
                <a:gd name="T0" fmla="*/ 43 w 3922"/>
                <a:gd name="T1" fmla="*/ 2546 h 2599"/>
                <a:gd name="T2" fmla="*/ 131 w 3922"/>
                <a:gd name="T3" fmla="*/ 2487 h 2599"/>
                <a:gd name="T4" fmla="*/ 233 w 3922"/>
                <a:gd name="T5" fmla="*/ 2458 h 2599"/>
                <a:gd name="T6" fmla="*/ 321 w 3922"/>
                <a:gd name="T7" fmla="*/ 2443 h 2599"/>
                <a:gd name="T8" fmla="*/ 409 w 3922"/>
                <a:gd name="T9" fmla="*/ 2429 h 2599"/>
                <a:gd name="T10" fmla="*/ 511 w 3922"/>
                <a:gd name="T11" fmla="*/ 2414 h 2599"/>
                <a:gd name="T12" fmla="*/ 599 w 3922"/>
                <a:gd name="T13" fmla="*/ 2385 h 2599"/>
                <a:gd name="T14" fmla="*/ 687 w 3922"/>
                <a:gd name="T15" fmla="*/ 2370 h 2599"/>
                <a:gd name="T16" fmla="*/ 789 w 3922"/>
                <a:gd name="T17" fmla="*/ 2341 h 2599"/>
                <a:gd name="T18" fmla="*/ 877 w 3922"/>
                <a:gd name="T19" fmla="*/ 2297 h 2599"/>
                <a:gd name="T20" fmla="*/ 979 w 3922"/>
                <a:gd name="T21" fmla="*/ 2253 h 2599"/>
                <a:gd name="T22" fmla="*/ 1067 w 3922"/>
                <a:gd name="T23" fmla="*/ 2209 h 2599"/>
                <a:gd name="T24" fmla="*/ 1155 w 3922"/>
                <a:gd name="T25" fmla="*/ 2151 h 2599"/>
                <a:gd name="T26" fmla="*/ 1243 w 3922"/>
                <a:gd name="T27" fmla="*/ 2092 h 2599"/>
                <a:gd name="T28" fmla="*/ 1331 w 3922"/>
                <a:gd name="T29" fmla="*/ 2019 h 2599"/>
                <a:gd name="T30" fmla="*/ 1404 w 3922"/>
                <a:gd name="T31" fmla="*/ 1917 h 2599"/>
                <a:gd name="T32" fmla="*/ 1477 w 3922"/>
                <a:gd name="T33" fmla="*/ 1843 h 2599"/>
                <a:gd name="T34" fmla="*/ 1565 w 3922"/>
                <a:gd name="T35" fmla="*/ 1800 h 2599"/>
                <a:gd name="T36" fmla="*/ 1682 w 3922"/>
                <a:gd name="T37" fmla="*/ 1756 h 2599"/>
                <a:gd name="T38" fmla="*/ 1755 w 3922"/>
                <a:gd name="T39" fmla="*/ 1682 h 2599"/>
                <a:gd name="T40" fmla="*/ 1770 w 3922"/>
                <a:gd name="T41" fmla="*/ 1580 h 2599"/>
                <a:gd name="T42" fmla="*/ 1828 w 3922"/>
                <a:gd name="T43" fmla="*/ 1492 h 2599"/>
                <a:gd name="T44" fmla="*/ 1901 w 3922"/>
                <a:gd name="T45" fmla="*/ 1419 h 2599"/>
                <a:gd name="T46" fmla="*/ 1974 w 3922"/>
                <a:gd name="T47" fmla="*/ 1331 h 2599"/>
                <a:gd name="T48" fmla="*/ 2048 w 3922"/>
                <a:gd name="T49" fmla="*/ 1258 h 2599"/>
                <a:gd name="T50" fmla="*/ 2106 w 3922"/>
                <a:gd name="T51" fmla="*/ 1170 h 2599"/>
                <a:gd name="T52" fmla="*/ 2150 w 3922"/>
                <a:gd name="T53" fmla="*/ 1082 h 2599"/>
                <a:gd name="T54" fmla="*/ 2209 w 3922"/>
                <a:gd name="T55" fmla="*/ 980 h 2599"/>
                <a:gd name="T56" fmla="*/ 2238 w 3922"/>
                <a:gd name="T57" fmla="*/ 892 h 2599"/>
                <a:gd name="T58" fmla="*/ 2282 w 3922"/>
                <a:gd name="T59" fmla="*/ 804 h 2599"/>
                <a:gd name="T60" fmla="*/ 2326 w 3922"/>
                <a:gd name="T61" fmla="*/ 702 h 2599"/>
                <a:gd name="T62" fmla="*/ 2457 w 3922"/>
                <a:gd name="T63" fmla="*/ 556 h 2599"/>
                <a:gd name="T64" fmla="*/ 2545 w 3922"/>
                <a:gd name="T65" fmla="*/ 497 h 2599"/>
                <a:gd name="T66" fmla="*/ 2633 w 3922"/>
                <a:gd name="T67" fmla="*/ 453 h 2599"/>
                <a:gd name="T68" fmla="*/ 2721 w 3922"/>
                <a:gd name="T69" fmla="*/ 424 h 2599"/>
                <a:gd name="T70" fmla="*/ 2809 w 3922"/>
                <a:gd name="T71" fmla="*/ 380 h 2599"/>
                <a:gd name="T72" fmla="*/ 2911 w 3922"/>
                <a:gd name="T73" fmla="*/ 336 h 2599"/>
                <a:gd name="T74" fmla="*/ 2999 w 3922"/>
                <a:gd name="T75" fmla="*/ 292 h 2599"/>
                <a:gd name="T76" fmla="*/ 3101 w 3922"/>
                <a:gd name="T77" fmla="*/ 278 h 2599"/>
                <a:gd name="T78" fmla="*/ 3189 w 3922"/>
                <a:gd name="T79" fmla="*/ 263 h 2599"/>
                <a:gd name="T80" fmla="*/ 3277 w 3922"/>
                <a:gd name="T81" fmla="*/ 234 h 2599"/>
                <a:gd name="T82" fmla="*/ 3365 w 3922"/>
                <a:gd name="T83" fmla="*/ 204 h 2599"/>
                <a:gd name="T84" fmla="*/ 3467 w 3922"/>
                <a:gd name="T85" fmla="*/ 175 h 2599"/>
                <a:gd name="T86" fmla="*/ 3555 w 3922"/>
                <a:gd name="T87" fmla="*/ 146 h 2599"/>
                <a:gd name="T88" fmla="*/ 3643 w 3922"/>
                <a:gd name="T89" fmla="*/ 117 h 2599"/>
                <a:gd name="T90" fmla="*/ 3731 w 3922"/>
                <a:gd name="T91" fmla="*/ 102 h 2599"/>
                <a:gd name="T92" fmla="*/ 3833 w 3922"/>
                <a:gd name="T93" fmla="*/ 58 h 2599"/>
                <a:gd name="T94" fmla="*/ 3921 w 3922"/>
                <a:gd name="T95" fmla="*/ 0 h 2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2"/>
                <a:gd name="T145" fmla="*/ 0 h 2599"/>
                <a:gd name="T146" fmla="*/ 3922 w 3922"/>
                <a:gd name="T147" fmla="*/ 2599 h 25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2" h="2599">
                  <a:moveTo>
                    <a:pt x="0" y="2598"/>
                  </a:moveTo>
                  <a:lnTo>
                    <a:pt x="43" y="2546"/>
                  </a:lnTo>
                  <a:lnTo>
                    <a:pt x="87" y="2517"/>
                  </a:lnTo>
                  <a:lnTo>
                    <a:pt x="131" y="2487"/>
                  </a:lnTo>
                  <a:lnTo>
                    <a:pt x="189" y="2458"/>
                  </a:lnTo>
                  <a:lnTo>
                    <a:pt x="233" y="2458"/>
                  </a:lnTo>
                  <a:lnTo>
                    <a:pt x="277" y="2458"/>
                  </a:lnTo>
                  <a:lnTo>
                    <a:pt x="321" y="2443"/>
                  </a:lnTo>
                  <a:lnTo>
                    <a:pt x="365" y="2443"/>
                  </a:lnTo>
                  <a:lnTo>
                    <a:pt x="409" y="2429"/>
                  </a:lnTo>
                  <a:lnTo>
                    <a:pt x="467" y="2414"/>
                  </a:lnTo>
                  <a:lnTo>
                    <a:pt x="511" y="2414"/>
                  </a:lnTo>
                  <a:lnTo>
                    <a:pt x="555" y="2400"/>
                  </a:lnTo>
                  <a:lnTo>
                    <a:pt x="599" y="2385"/>
                  </a:lnTo>
                  <a:lnTo>
                    <a:pt x="643" y="2385"/>
                  </a:lnTo>
                  <a:lnTo>
                    <a:pt x="687" y="2370"/>
                  </a:lnTo>
                  <a:lnTo>
                    <a:pt x="731" y="2356"/>
                  </a:lnTo>
                  <a:lnTo>
                    <a:pt x="789" y="2341"/>
                  </a:lnTo>
                  <a:lnTo>
                    <a:pt x="833" y="2326"/>
                  </a:lnTo>
                  <a:lnTo>
                    <a:pt x="877" y="2297"/>
                  </a:lnTo>
                  <a:lnTo>
                    <a:pt x="935" y="2268"/>
                  </a:lnTo>
                  <a:lnTo>
                    <a:pt x="979" y="2253"/>
                  </a:lnTo>
                  <a:lnTo>
                    <a:pt x="1023" y="2224"/>
                  </a:lnTo>
                  <a:lnTo>
                    <a:pt x="1067" y="2209"/>
                  </a:lnTo>
                  <a:lnTo>
                    <a:pt x="1111" y="2180"/>
                  </a:lnTo>
                  <a:lnTo>
                    <a:pt x="1155" y="2151"/>
                  </a:lnTo>
                  <a:lnTo>
                    <a:pt x="1199" y="2122"/>
                  </a:lnTo>
                  <a:lnTo>
                    <a:pt x="1243" y="2092"/>
                  </a:lnTo>
                  <a:lnTo>
                    <a:pt x="1287" y="2063"/>
                  </a:lnTo>
                  <a:lnTo>
                    <a:pt x="1331" y="2019"/>
                  </a:lnTo>
                  <a:lnTo>
                    <a:pt x="1360" y="1961"/>
                  </a:lnTo>
                  <a:lnTo>
                    <a:pt x="1404" y="1917"/>
                  </a:lnTo>
                  <a:lnTo>
                    <a:pt x="1433" y="1873"/>
                  </a:lnTo>
                  <a:lnTo>
                    <a:pt x="1477" y="1843"/>
                  </a:lnTo>
                  <a:lnTo>
                    <a:pt x="1521" y="1814"/>
                  </a:lnTo>
                  <a:lnTo>
                    <a:pt x="1565" y="1800"/>
                  </a:lnTo>
                  <a:lnTo>
                    <a:pt x="1609" y="1785"/>
                  </a:lnTo>
                  <a:lnTo>
                    <a:pt x="1682" y="1756"/>
                  </a:lnTo>
                  <a:lnTo>
                    <a:pt x="1711" y="1712"/>
                  </a:lnTo>
                  <a:lnTo>
                    <a:pt x="1755" y="1682"/>
                  </a:lnTo>
                  <a:lnTo>
                    <a:pt x="1784" y="1624"/>
                  </a:lnTo>
                  <a:lnTo>
                    <a:pt x="1770" y="1580"/>
                  </a:lnTo>
                  <a:lnTo>
                    <a:pt x="1799" y="1536"/>
                  </a:lnTo>
                  <a:lnTo>
                    <a:pt x="1828" y="1492"/>
                  </a:lnTo>
                  <a:lnTo>
                    <a:pt x="1857" y="1448"/>
                  </a:lnTo>
                  <a:lnTo>
                    <a:pt x="1901" y="1419"/>
                  </a:lnTo>
                  <a:lnTo>
                    <a:pt x="1931" y="1375"/>
                  </a:lnTo>
                  <a:lnTo>
                    <a:pt x="1974" y="1331"/>
                  </a:lnTo>
                  <a:lnTo>
                    <a:pt x="2018" y="1302"/>
                  </a:lnTo>
                  <a:lnTo>
                    <a:pt x="2048" y="1258"/>
                  </a:lnTo>
                  <a:lnTo>
                    <a:pt x="2077" y="1214"/>
                  </a:lnTo>
                  <a:lnTo>
                    <a:pt x="2106" y="1170"/>
                  </a:lnTo>
                  <a:lnTo>
                    <a:pt x="2121" y="1126"/>
                  </a:lnTo>
                  <a:lnTo>
                    <a:pt x="2150" y="1082"/>
                  </a:lnTo>
                  <a:lnTo>
                    <a:pt x="2179" y="1024"/>
                  </a:lnTo>
                  <a:lnTo>
                    <a:pt x="2209" y="980"/>
                  </a:lnTo>
                  <a:lnTo>
                    <a:pt x="2238" y="936"/>
                  </a:lnTo>
                  <a:lnTo>
                    <a:pt x="2238" y="892"/>
                  </a:lnTo>
                  <a:lnTo>
                    <a:pt x="2252" y="848"/>
                  </a:lnTo>
                  <a:lnTo>
                    <a:pt x="2282" y="804"/>
                  </a:lnTo>
                  <a:lnTo>
                    <a:pt x="2296" y="746"/>
                  </a:lnTo>
                  <a:lnTo>
                    <a:pt x="2326" y="702"/>
                  </a:lnTo>
                  <a:lnTo>
                    <a:pt x="2370" y="643"/>
                  </a:lnTo>
                  <a:lnTo>
                    <a:pt x="2457" y="556"/>
                  </a:lnTo>
                  <a:lnTo>
                    <a:pt x="2501" y="512"/>
                  </a:lnTo>
                  <a:lnTo>
                    <a:pt x="2545" y="497"/>
                  </a:lnTo>
                  <a:lnTo>
                    <a:pt x="2589" y="468"/>
                  </a:lnTo>
                  <a:lnTo>
                    <a:pt x="2633" y="453"/>
                  </a:lnTo>
                  <a:lnTo>
                    <a:pt x="2677" y="439"/>
                  </a:lnTo>
                  <a:lnTo>
                    <a:pt x="2721" y="424"/>
                  </a:lnTo>
                  <a:lnTo>
                    <a:pt x="2765" y="395"/>
                  </a:lnTo>
                  <a:lnTo>
                    <a:pt x="2809" y="380"/>
                  </a:lnTo>
                  <a:lnTo>
                    <a:pt x="2867" y="351"/>
                  </a:lnTo>
                  <a:lnTo>
                    <a:pt x="2911" y="336"/>
                  </a:lnTo>
                  <a:lnTo>
                    <a:pt x="2955" y="322"/>
                  </a:lnTo>
                  <a:lnTo>
                    <a:pt x="2999" y="292"/>
                  </a:lnTo>
                  <a:lnTo>
                    <a:pt x="3057" y="292"/>
                  </a:lnTo>
                  <a:lnTo>
                    <a:pt x="3101" y="278"/>
                  </a:lnTo>
                  <a:lnTo>
                    <a:pt x="3145" y="278"/>
                  </a:lnTo>
                  <a:lnTo>
                    <a:pt x="3189" y="263"/>
                  </a:lnTo>
                  <a:lnTo>
                    <a:pt x="3233" y="248"/>
                  </a:lnTo>
                  <a:lnTo>
                    <a:pt x="3277" y="234"/>
                  </a:lnTo>
                  <a:lnTo>
                    <a:pt x="3321" y="219"/>
                  </a:lnTo>
                  <a:lnTo>
                    <a:pt x="3365" y="204"/>
                  </a:lnTo>
                  <a:lnTo>
                    <a:pt x="3409" y="190"/>
                  </a:lnTo>
                  <a:lnTo>
                    <a:pt x="3467" y="175"/>
                  </a:lnTo>
                  <a:lnTo>
                    <a:pt x="3511" y="161"/>
                  </a:lnTo>
                  <a:lnTo>
                    <a:pt x="3555" y="146"/>
                  </a:lnTo>
                  <a:lnTo>
                    <a:pt x="3599" y="131"/>
                  </a:lnTo>
                  <a:lnTo>
                    <a:pt x="3643" y="117"/>
                  </a:lnTo>
                  <a:lnTo>
                    <a:pt x="3687" y="117"/>
                  </a:lnTo>
                  <a:lnTo>
                    <a:pt x="3731" y="102"/>
                  </a:lnTo>
                  <a:lnTo>
                    <a:pt x="3789" y="73"/>
                  </a:lnTo>
                  <a:lnTo>
                    <a:pt x="3833" y="58"/>
                  </a:lnTo>
                  <a:lnTo>
                    <a:pt x="3877" y="29"/>
                  </a:lnTo>
                  <a:lnTo>
                    <a:pt x="3921" y="0"/>
                  </a:lnTo>
                </a:path>
              </a:pathLst>
            </a:custGeom>
            <a:noFill/>
            <a:ln w="762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337" name="Oval 23"/>
            <p:cNvSpPr>
              <a:spLocks noChangeArrowheads="1"/>
            </p:cNvSpPr>
            <p:nvPr/>
          </p:nvSpPr>
          <p:spPr bwMode="auto">
            <a:xfrm>
              <a:off x="2696" y="2264"/>
              <a:ext cx="320" cy="27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b-NO"/>
            </a:p>
          </p:txBody>
        </p:sp>
        <p:sp>
          <p:nvSpPr>
            <p:cNvPr id="13338" name="Rectangle 24"/>
            <p:cNvSpPr>
              <a:spLocks noChangeArrowheads="1"/>
            </p:cNvSpPr>
            <p:nvPr/>
          </p:nvSpPr>
          <p:spPr bwMode="auto">
            <a:xfrm>
              <a:off x="4212" y="1332"/>
              <a:ext cx="11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nb-NO" sz="1600" b="1">
                  <a:solidFill>
                    <a:srgbClr val="00FF00"/>
                  </a:solidFill>
                  <a:latin typeface="Verdana" pitchFamily="34" charset="0"/>
                </a:rPr>
                <a:t>Selvbetjening</a:t>
              </a:r>
              <a:endParaRPr lang="nb-NO" sz="2400" b="1">
                <a:solidFill>
                  <a:srgbClr val="00FF00"/>
                </a:solidFill>
                <a:latin typeface="Times New Roman" pitchFamily="18" charset="0"/>
              </a:endParaRPr>
            </a:p>
          </p:txBody>
        </p:sp>
        <p:sp>
          <p:nvSpPr>
            <p:cNvPr id="13339" name="Rectangle 25"/>
            <p:cNvSpPr>
              <a:spLocks noChangeArrowheads="1"/>
            </p:cNvSpPr>
            <p:nvPr/>
          </p:nvSpPr>
          <p:spPr bwMode="auto">
            <a:xfrm>
              <a:off x="3924" y="2914"/>
              <a:ext cx="147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nb-NO" sz="1600" b="1">
                  <a:solidFill>
                    <a:srgbClr val="FC0128"/>
                  </a:solidFill>
                  <a:latin typeface="Verdana" pitchFamily="34" charset="0"/>
                </a:rPr>
                <a:t>Manuell betjening</a:t>
              </a:r>
              <a:endParaRPr lang="nb-NO" sz="2400" b="1">
                <a:solidFill>
                  <a:srgbClr val="FC0128"/>
                </a:solidFill>
                <a:latin typeface="Times New Roman" pitchFamily="18" charset="0"/>
              </a:endParaRPr>
            </a:p>
          </p:txBody>
        </p:sp>
      </p:grpSp>
      <p:sp>
        <p:nvSpPr>
          <p:cNvPr id="11270" name="Rectangle 26"/>
          <p:cNvSpPr>
            <a:spLocks noChangeArrowheads="1"/>
          </p:cNvSpPr>
          <p:nvPr/>
        </p:nvSpPr>
        <p:spPr bwMode="auto">
          <a:xfrm>
            <a:off x="498475" y="692150"/>
            <a:ext cx="307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nb-NO" sz="2400" b="1" dirty="0">
                <a:solidFill>
                  <a:schemeClr val="tx1">
                    <a:lumMod val="50000"/>
                    <a:lumOff val="50000"/>
                  </a:schemeClr>
                </a:solidFill>
                <a:latin typeface="Arial" pitchFamily="34" charset="0"/>
                <a:cs typeface="Arial" pitchFamily="34" charset="0"/>
              </a:rPr>
              <a:t>Utviklingen innen </a:t>
            </a:r>
          </a:p>
          <a:p>
            <a:pPr eaLnBrk="0" hangingPunct="0">
              <a:defRPr/>
            </a:pPr>
            <a:r>
              <a:rPr lang="nb-NO" sz="2400" b="1" dirty="0">
                <a:solidFill>
                  <a:schemeClr val="tx1">
                    <a:lumMod val="50000"/>
                    <a:lumOff val="50000"/>
                  </a:schemeClr>
                </a:solidFill>
                <a:latin typeface="Arial" pitchFamily="34" charset="0"/>
                <a:cs typeface="Arial" pitchFamily="34" charset="0"/>
              </a:rPr>
              <a:t>dagligvarehandelen</a:t>
            </a:r>
          </a:p>
        </p:txBody>
      </p:sp>
      <p:pic>
        <p:nvPicPr>
          <p:cNvPr id="13319" name="Bilde 1" descr="Beskrivelse: Beskrivelse: Beskrivelse: Beskrivelse: Beskrivelse: Beskrivelse: Beskrivelse: Grønn_li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765175"/>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946306"/>
      </p:ext>
    </p:extLst>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nb-NO"/>
          </a:p>
        </p:txBody>
      </p:sp>
      <p:sp>
        <p:nvSpPr>
          <p:cNvPr id="17411" name="Rectangle 3"/>
          <p:cNvSpPr>
            <a:spLocks noGrp="1" noChangeArrowheads="1" noTextEdit="1"/>
          </p:cNvSpPr>
          <p:nvPr>
            <p:ph type="clipArt" sz="half" idx="1"/>
          </p:nvPr>
        </p:nvSpPr>
        <p:spPr>
          <a:xfrm>
            <a:off x="457200" y="1600200"/>
            <a:ext cx="4033838" cy="4525963"/>
          </a:xfrm>
        </p:spPr>
      </p:sp>
      <p:sp>
        <p:nvSpPr>
          <p:cNvPr id="17412" name="Rectangle 4"/>
          <p:cNvSpPr>
            <a:spLocks noGrp="1" noChangeArrowheads="1"/>
          </p:cNvSpPr>
          <p:nvPr>
            <p:ph type="body" sz="half" idx="2"/>
          </p:nvPr>
        </p:nvSpPr>
        <p:spPr>
          <a:xfrm>
            <a:off x="4652963" y="1600200"/>
            <a:ext cx="4033837" cy="4525963"/>
          </a:xfrm>
        </p:spPr>
        <p:txBody>
          <a:bodyPr/>
          <a:lstStyle/>
          <a:p>
            <a:pPr eaLnBrk="1" hangingPunct="1"/>
            <a:endParaRPr lang="nb-NO" sz="2800"/>
          </a:p>
        </p:txBody>
      </p:sp>
      <p:pic>
        <p:nvPicPr>
          <p:cNvPr id="17413" name="Picture 5" descr="ICA_hylle_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9601200" cy="975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6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a:spLocks noGrp="1" noChangeArrowheads="1"/>
          </p:cNvSpPr>
          <p:nvPr>
            <p:ph type="ctrTitle"/>
          </p:nvPr>
        </p:nvSpPr>
        <p:spPr>
          <a:xfrm>
            <a:off x="5580063" y="457200"/>
            <a:ext cx="3182937" cy="1143000"/>
          </a:xfrm>
        </p:spPr>
        <p:txBody>
          <a:bodyPr rtlCol="0">
            <a:normAutofit fontScale="90000"/>
          </a:bodyPr>
          <a:lstStyle/>
          <a:p>
            <a:pPr eaLnBrk="1" fontAlgn="auto" hangingPunct="1">
              <a:spcAft>
                <a:spcPts val="0"/>
              </a:spcAft>
              <a:tabLst>
                <a:tab pos="4953000" algn="l"/>
              </a:tabLst>
              <a:defRPr/>
            </a:pPr>
            <a:r>
              <a:rPr lang="nb-NO" sz="1700" b="1" dirty="0">
                <a:latin typeface="Verdana" pitchFamily="34" charset="0"/>
              </a:rPr>
              <a:t>		</a:t>
            </a:r>
            <a:br>
              <a:rPr lang="nb-NO" sz="2000" dirty="0"/>
            </a:br>
            <a:br>
              <a:rPr lang="nb-NO" sz="900" dirty="0">
                <a:latin typeface="Verdana" pitchFamily="34" charset="0"/>
              </a:rPr>
            </a:br>
            <a:r>
              <a:rPr lang="nb-NO" sz="900" dirty="0">
                <a:latin typeface="Verdana" pitchFamily="34" charset="0"/>
              </a:rPr>
              <a:t>	</a:t>
            </a:r>
            <a:br>
              <a:rPr lang="nb-NO" sz="900" dirty="0"/>
            </a:br>
            <a:endParaRPr lang="nb-NO" sz="2300" dirty="0">
              <a:latin typeface="CG Times" pitchFamily="18" charset="0"/>
            </a:endParaRPr>
          </a:p>
        </p:txBody>
      </p:sp>
      <p:sp>
        <p:nvSpPr>
          <p:cNvPr id="14340" name="Rectangle 4"/>
          <p:cNvSpPr>
            <a:spLocks noGrp="1" noChangeArrowheads="1"/>
          </p:cNvSpPr>
          <p:nvPr>
            <p:ph type="subTitle" idx="1"/>
          </p:nvPr>
        </p:nvSpPr>
        <p:spPr>
          <a:xfrm>
            <a:off x="381000" y="549275"/>
            <a:ext cx="4191000" cy="1355725"/>
          </a:xfrm>
        </p:spPr>
        <p:txBody>
          <a:bodyPr rtlCol="0">
            <a:normAutofit/>
          </a:bodyPr>
          <a:lstStyle/>
          <a:p>
            <a:pPr marL="858838" indent="-385763" algn="l" eaLnBrk="1" fontAlgn="auto" hangingPunct="1">
              <a:spcAft>
                <a:spcPts val="0"/>
              </a:spcAft>
              <a:buFont typeface="Arial" pitchFamily="34" charset="0"/>
              <a:buNone/>
              <a:defRPr/>
            </a:pPr>
            <a:r>
              <a:rPr lang="nb-NO" sz="2000" dirty="0">
                <a:latin typeface="Verdana" pitchFamily="34" charset="0"/>
              </a:rPr>
              <a:t>		</a:t>
            </a:r>
            <a:r>
              <a:rPr lang="nb-NO" sz="3600" b="1" dirty="0">
                <a:solidFill>
                  <a:schemeClr val="tx1">
                    <a:lumMod val="50000"/>
                    <a:lumOff val="50000"/>
                  </a:schemeClr>
                </a:solidFill>
                <a:latin typeface="Verdana" pitchFamily="34" charset="0"/>
              </a:rPr>
              <a:t>Hva er emballasje?</a:t>
            </a:r>
          </a:p>
        </p:txBody>
      </p:sp>
      <p:sp>
        <p:nvSpPr>
          <p:cNvPr id="19460" name="Text Box 3"/>
          <p:cNvSpPr txBox="1">
            <a:spLocks noChangeArrowheads="1"/>
          </p:cNvSpPr>
          <p:nvPr/>
        </p:nvSpPr>
        <p:spPr bwMode="auto">
          <a:xfrm>
            <a:off x="1447800" y="1219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19461" name="Rectangle 5"/>
          <p:cNvSpPr>
            <a:spLocks noChangeArrowheads="1"/>
          </p:cNvSpPr>
          <p:nvPr/>
        </p:nvSpPr>
        <p:spPr bwMode="auto">
          <a:xfrm>
            <a:off x="533400" y="23622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b-NO">
              <a:latin typeface="Verdana" pitchFamily="34" charset="0"/>
            </a:endParaRPr>
          </a:p>
        </p:txBody>
      </p:sp>
      <p:sp>
        <p:nvSpPr>
          <p:cNvPr id="15366" name="Text Box 6"/>
          <p:cNvSpPr txBox="1">
            <a:spLocks noChangeArrowheads="1"/>
          </p:cNvSpPr>
          <p:nvPr/>
        </p:nvSpPr>
        <p:spPr bwMode="auto">
          <a:xfrm>
            <a:off x="250825" y="2057400"/>
            <a:ext cx="38163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sz="2200" dirty="0">
                <a:solidFill>
                  <a:schemeClr val="tx1">
                    <a:lumMod val="50000"/>
                    <a:lumOff val="50000"/>
                  </a:schemeClr>
                </a:solidFill>
                <a:latin typeface="Verdana" pitchFamily="34" charset="0"/>
              </a:rPr>
              <a:t>*”Alle produkter av</a:t>
            </a:r>
          </a:p>
          <a:p>
            <a:r>
              <a:rPr lang="nb-NO" sz="2200" dirty="0">
                <a:solidFill>
                  <a:schemeClr val="tx1">
                    <a:lumMod val="50000"/>
                    <a:lumOff val="50000"/>
                  </a:schemeClr>
                </a:solidFill>
                <a:latin typeface="Verdana" pitchFamily="34" charset="0"/>
              </a:rPr>
              <a:t>hvilken som helst art og</a:t>
            </a:r>
          </a:p>
          <a:p>
            <a:r>
              <a:rPr lang="nb-NO" sz="2200" dirty="0">
                <a:solidFill>
                  <a:schemeClr val="tx1">
                    <a:lumMod val="50000"/>
                    <a:lumOff val="50000"/>
                  </a:schemeClr>
                </a:solidFill>
                <a:latin typeface="Verdana" pitchFamily="34" charset="0"/>
              </a:rPr>
              <a:t>materiale som benyttes </a:t>
            </a:r>
          </a:p>
          <a:p>
            <a:r>
              <a:rPr lang="nb-NO" sz="2200" dirty="0">
                <a:solidFill>
                  <a:schemeClr val="tx1">
                    <a:lumMod val="50000"/>
                    <a:lumOff val="50000"/>
                  </a:schemeClr>
                </a:solidFill>
                <a:latin typeface="Verdana" pitchFamily="34" charset="0"/>
              </a:rPr>
              <a:t>til pakking, beskyttelse, </a:t>
            </a:r>
          </a:p>
          <a:p>
            <a:r>
              <a:rPr lang="nb-NO" sz="2200" dirty="0">
                <a:solidFill>
                  <a:schemeClr val="tx1">
                    <a:lumMod val="50000"/>
                    <a:lumOff val="50000"/>
                  </a:schemeClr>
                </a:solidFill>
                <a:latin typeface="Verdana" pitchFamily="34" charset="0"/>
              </a:rPr>
              <a:t>håndtering, levering fra </a:t>
            </a:r>
          </a:p>
          <a:p>
            <a:r>
              <a:rPr lang="nb-NO" sz="2200" dirty="0">
                <a:solidFill>
                  <a:schemeClr val="tx1">
                    <a:lumMod val="50000"/>
                    <a:lumOff val="50000"/>
                  </a:schemeClr>
                </a:solidFill>
                <a:latin typeface="Verdana" pitchFamily="34" charset="0"/>
              </a:rPr>
              <a:t>produsent til bruker</a:t>
            </a:r>
          </a:p>
          <a:p>
            <a:r>
              <a:rPr lang="nb-NO" sz="2200" dirty="0">
                <a:solidFill>
                  <a:schemeClr val="tx1">
                    <a:lumMod val="50000"/>
                    <a:lumOff val="50000"/>
                  </a:schemeClr>
                </a:solidFill>
                <a:latin typeface="Verdana" pitchFamily="34" charset="0"/>
              </a:rPr>
              <a:t>eller forbruker og </a:t>
            </a:r>
          </a:p>
          <a:p>
            <a:r>
              <a:rPr lang="nb-NO" sz="2200" dirty="0">
                <a:solidFill>
                  <a:schemeClr val="tx1">
                    <a:lumMod val="50000"/>
                    <a:lumOff val="50000"/>
                  </a:schemeClr>
                </a:solidFill>
                <a:latin typeface="Verdana" pitchFamily="34" charset="0"/>
              </a:rPr>
              <a:t>presentasjon av varer,</a:t>
            </a:r>
          </a:p>
          <a:p>
            <a:r>
              <a:rPr lang="nb-NO" sz="2200" dirty="0">
                <a:solidFill>
                  <a:schemeClr val="tx1">
                    <a:lumMod val="50000"/>
                    <a:lumOff val="50000"/>
                  </a:schemeClr>
                </a:solidFill>
                <a:latin typeface="Verdana" pitchFamily="34" charset="0"/>
              </a:rPr>
              <a:t>det være seg råvarer</a:t>
            </a:r>
          </a:p>
          <a:p>
            <a:r>
              <a:rPr lang="nb-NO" sz="2200" dirty="0">
                <a:solidFill>
                  <a:schemeClr val="tx1">
                    <a:lumMod val="50000"/>
                    <a:lumOff val="50000"/>
                  </a:schemeClr>
                </a:solidFill>
                <a:latin typeface="Verdana" pitchFamily="34" charset="0"/>
              </a:rPr>
              <a:t>eller bearbeidede varer.”</a:t>
            </a:r>
          </a:p>
        </p:txBody>
      </p:sp>
      <p:sp>
        <p:nvSpPr>
          <p:cNvPr id="19463" name="Text Box 7"/>
          <p:cNvSpPr txBox="1">
            <a:spLocks noChangeArrowheads="1"/>
          </p:cNvSpPr>
          <p:nvPr/>
        </p:nvSpPr>
        <p:spPr bwMode="auto">
          <a:xfrm>
            <a:off x="4419600" y="243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19464" name="Text Box 8"/>
          <p:cNvSpPr txBox="1">
            <a:spLocks noChangeArrowheads="1"/>
          </p:cNvSpPr>
          <p:nvPr/>
        </p:nvSpPr>
        <p:spPr bwMode="auto">
          <a:xfrm>
            <a:off x="4724400" y="2667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pic>
        <p:nvPicPr>
          <p:cNvPr id="19465" name="Picture 9" descr="ICA_div_hy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09800"/>
            <a:ext cx="441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p:cNvSpPr txBox="1">
            <a:spLocks noChangeArrowheads="1"/>
          </p:cNvSpPr>
          <p:nvPr/>
        </p:nvSpPr>
        <p:spPr bwMode="auto">
          <a:xfrm>
            <a:off x="593725" y="5756275"/>
            <a:ext cx="321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sz="2400" dirty="0">
                <a:solidFill>
                  <a:schemeClr val="tx1">
                    <a:lumMod val="50000"/>
                    <a:lumOff val="50000"/>
                  </a:schemeClr>
                </a:solidFill>
                <a:latin typeface="Times New Roman" pitchFamily="18" charset="0"/>
              </a:rPr>
              <a:t>* </a:t>
            </a:r>
            <a:r>
              <a:rPr lang="nb-NO" sz="1600" dirty="0" err="1">
                <a:solidFill>
                  <a:schemeClr val="tx1">
                    <a:lumMod val="50000"/>
                    <a:lumOff val="50000"/>
                  </a:schemeClr>
                </a:solidFill>
                <a:latin typeface="Times New Roman" pitchFamily="18" charset="0"/>
              </a:rPr>
              <a:t>EU’s</a:t>
            </a:r>
            <a:r>
              <a:rPr lang="nb-NO" sz="1600" dirty="0">
                <a:solidFill>
                  <a:schemeClr val="tx1">
                    <a:lumMod val="50000"/>
                    <a:lumOff val="50000"/>
                  </a:schemeClr>
                </a:solidFill>
                <a:latin typeface="Times New Roman" pitchFamily="18" charset="0"/>
              </a:rPr>
              <a:t> emballasjedirektiv 94/62 EC</a:t>
            </a:r>
          </a:p>
        </p:txBody>
      </p:sp>
      <p:pic>
        <p:nvPicPr>
          <p:cNvPr id="11"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404664"/>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51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27838"/>
          </a:xfrm>
          <a:prstGeom prst="rect">
            <a:avLst/>
          </a:prstGeom>
          <a:noFill/>
          <a:ln w="9525">
            <a:noFill/>
            <a:miter lim="800000"/>
            <a:headEnd/>
            <a:tailEnd/>
          </a:ln>
        </p:spPr>
      </p:pic>
      <p:sp>
        <p:nvSpPr>
          <p:cNvPr id="7171" name="textruta 2"/>
          <p:cNvSpPr txBox="1">
            <a:spLocks noChangeArrowheads="1"/>
          </p:cNvSpPr>
          <p:nvPr/>
        </p:nvSpPr>
        <p:spPr bwMode="auto">
          <a:xfrm>
            <a:off x="3089915" y="254000"/>
            <a:ext cx="4693914" cy="1077218"/>
          </a:xfrm>
          <a:prstGeom prst="rect">
            <a:avLst/>
          </a:prstGeom>
          <a:noFill/>
          <a:ln w="9525">
            <a:noFill/>
            <a:miter lim="800000"/>
            <a:headEnd/>
            <a:tailEnd/>
          </a:ln>
        </p:spPr>
        <p:txBody>
          <a:bodyPr wrap="none">
            <a:spAutoFit/>
          </a:bodyPr>
          <a:lstStyle/>
          <a:p>
            <a:pPr eaLnBrk="0" hangingPunct="0"/>
            <a:r>
              <a:rPr lang="sv-SE" sz="3200" b="1" dirty="0">
                <a:solidFill>
                  <a:schemeClr val="bg2"/>
                </a:solidFill>
                <a:latin typeface="Arial" panose="020B0604020202020204" pitchFamily="34" charset="0"/>
                <a:cs typeface="Arial" panose="020B0604020202020204" pitchFamily="34" charset="0"/>
              </a:rPr>
              <a:t>Emballasjen skal spare</a:t>
            </a:r>
          </a:p>
          <a:p>
            <a:pPr eaLnBrk="0" hangingPunct="0"/>
            <a:r>
              <a:rPr lang="sv-SE" sz="3200" b="1" dirty="0">
                <a:solidFill>
                  <a:schemeClr val="bg2"/>
                </a:solidFill>
                <a:latin typeface="Arial" panose="020B0604020202020204" pitchFamily="34" charset="0"/>
                <a:cs typeface="Arial" panose="020B0604020202020204" pitchFamily="34" charset="0"/>
              </a:rPr>
              <a:t> mer enn den koster!</a:t>
            </a:r>
          </a:p>
        </p:txBody>
      </p:sp>
      <p:sp>
        <p:nvSpPr>
          <p:cNvPr id="7172" name="textruta 3"/>
          <p:cNvSpPr txBox="1">
            <a:spLocks noChangeArrowheads="1"/>
          </p:cNvSpPr>
          <p:nvPr/>
        </p:nvSpPr>
        <p:spPr bwMode="auto">
          <a:xfrm>
            <a:off x="952500" y="6062663"/>
            <a:ext cx="46038" cy="708025"/>
          </a:xfrm>
          <a:prstGeom prst="rect">
            <a:avLst/>
          </a:prstGeom>
          <a:noFill/>
          <a:ln w="9525">
            <a:noFill/>
            <a:miter lim="800000"/>
            <a:headEnd/>
            <a:tailEnd/>
          </a:ln>
        </p:spPr>
        <p:txBody>
          <a:bodyPr>
            <a:spAutoFit/>
          </a:bodyPr>
          <a:lstStyle/>
          <a:p>
            <a:pPr eaLnBrk="0" hangingPunct="0"/>
            <a:endParaRPr lang="sv-SE"/>
          </a:p>
        </p:txBody>
      </p:sp>
      <p:sp>
        <p:nvSpPr>
          <p:cNvPr id="7173" name="textruta 4"/>
          <p:cNvSpPr txBox="1">
            <a:spLocks noChangeArrowheads="1"/>
          </p:cNvSpPr>
          <p:nvPr/>
        </p:nvSpPr>
        <p:spPr bwMode="auto">
          <a:xfrm>
            <a:off x="266700" y="6311900"/>
            <a:ext cx="2311400" cy="307975"/>
          </a:xfrm>
          <a:prstGeom prst="rect">
            <a:avLst/>
          </a:prstGeom>
          <a:noFill/>
          <a:ln w="9525">
            <a:noFill/>
            <a:miter lim="800000"/>
            <a:headEnd/>
            <a:tailEnd/>
          </a:ln>
        </p:spPr>
        <p:txBody>
          <a:bodyPr>
            <a:spAutoFit/>
          </a:bodyPr>
          <a:lstStyle/>
          <a:p>
            <a:pPr eaLnBrk="0" hangingPunct="0"/>
            <a:r>
              <a:rPr lang="sv-SE" sz="1400" i="1"/>
              <a:t>Picture: Tetra Pak</a:t>
            </a:r>
          </a:p>
        </p:txBody>
      </p:sp>
      <p:pic>
        <p:nvPicPr>
          <p:cNvPr id="6" name="Picture 1"/>
          <p:cNvPicPr>
            <a:picLocks noChangeAspect="1" noChangeArrowheads="1"/>
          </p:cNvPicPr>
          <p:nvPr/>
        </p:nvPicPr>
        <p:blipFill>
          <a:blip r:embed="rId3" cstate="print"/>
          <a:srcRect/>
          <a:stretch>
            <a:fillRect/>
          </a:stretch>
        </p:blipFill>
        <p:spPr bwMode="auto">
          <a:xfrm>
            <a:off x="-35719" y="5915025"/>
            <a:ext cx="9215438" cy="1143000"/>
          </a:xfrm>
          <a:prstGeom prst="rect">
            <a:avLst/>
          </a:prstGeom>
          <a:noFill/>
          <a:ln w="12700">
            <a:noFill/>
            <a:miter lim="800000"/>
            <a:headEnd/>
            <a:tailEnd/>
          </a:ln>
        </p:spPr>
      </p:pic>
    </p:spTree>
    <p:extLst>
      <p:ext uri="{BB962C8B-B14F-4D97-AF65-F5344CB8AC3E}">
        <p14:creationId xmlns:p14="http://schemas.microsoft.com/office/powerpoint/2010/main" val="9295773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549275"/>
            <a:ext cx="4186237" cy="1143000"/>
          </a:xfrm>
        </p:spPr>
        <p:txBody>
          <a:bodyPr rtlCol="0">
            <a:normAutofit fontScale="90000"/>
          </a:bodyPr>
          <a:lstStyle/>
          <a:p>
            <a:pPr algn="l" eaLnBrk="1" fontAlgn="auto" hangingPunct="1">
              <a:spcAft>
                <a:spcPts val="0"/>
              </a:spcAft>
              <a:defRPr/>
            </a:pPr>
            <a:br>
              <a:rPr lang="nb-NO" sz="3600" dirty="0">
                <a:solidFill>
                  <a:srgbClr val="0066FF"/>
                </a:solidFill>
              </a:rPr>
            </a:br>
            <a:r>
              <a:rPr lang="nb-NO" sz="3600" b="1" dirty="0">
                <a:solidFill>
                  <a:schemeClr val="tx1">
                    <a:lumMod val="50000"/>
                    <a:lumOff val="50000"/>
                  </a:schemeClr>
                </a:solidFill>
                <a:latin typeface="Verdana" pitchFamily="34" charset="0"/>
              </a:rPr>
              <a:t>Hva er riktig </a:t>
            </a:r>
            <a:br>
              <a:rPr lang="nb-NO" sz="3600" b="1" dirty="0">
                <a:solidFill>
                  <a:schemeClr val="tx1">
                    <a:lumMod val="50000"/>
                    <a:lumOff val="50000"/>
                  </a:schemeClr>
                </a:solidFill>
                <a:latin typeface="Verdana" pitchFamily="34" charset="0"/>
              </a:rPr>
            </a:br>
            <a:r>
              <a:rPr lang="nb-NO" sz="3600" b="1" dirty="0">
                <a:solidFill>
                  <a:schemeClr val="tx1">
                    <a:lumMod val="50000"/>
                    <a:lumOff val="50000"/>
                  </a:schemeClr>
                </a:solidFill>
                <a:latin typeface="Verdana" pitchFamily="34" charset="0"/>
              </a:rPr>
              <a:t>emballasje?</a:t>
            </a:r>
            <a:endParaRPr lang="nb-NO" b="1" dirty="0">
              <a:solidFill>
                <a:schemeClr val="tx1">
                  <a:lumMod val="50000"/>
                  <a:lumOff val="50000"/>
                </a:schemeClr>
              </a:solidFill>
              <a:latin typeface="Verdana" pitchFamily="34" charset="0"/>
            </a:endParaRPr>
          </a:p>
        </p:txBody>
      </p:sp>
      <p:sp>
        <p:nvSpPr>
          <p:cNvPr id="20483" name="Rectangle 3"/>
          <p:cNvSpPr>
            <a:spLocks noGrp="1" noChangeArrowheads="1"/>
          </p:cNvSpPr>
          <p:nvPr>
            <p:ph type="body" sz="half" idx="1"/>
          </p:nvPr>
        </p:nvSpPr>
        <p:spPr>
          <a:xfrm>
            <a:off x="395288" y="2060575"/>
            <a:ext cx="4033837" cy="4797425"/>
          </a:xfrm>
        </p:spPr>
        <p:txBody>
          <a:bodyPr/>
          <a:lstStyle/>
          <a:p>
            <a:pPr eaLnBrk="1" hangingPunct="1"/>
            <a:r>
              <a:rPr lang="nb-NO" sz="2800" dirty="0">
                <a:solidFill>
                  <a:schemeClr val="tx1">
                    <a:lumMod val="50000"/>
                    <a:lumOff val="50000"/>
                  </a:schemeClr>
                </a:solidFill>
                <a:latin typeface="Verdana" pitchFamily="34" charset="0"/>
              </a:rPr>
              <a:t>”Riktig emballasje sparer mer enn den koster.”                    Ruben </a:t>
            </a:r>
            <a:r>
              <a:rPr lang="nb-NO" sz="2800" dirty="0" err="1">
                <a:solidFill>
                  <a:schemeClr val="tx1">
                    <a:lumMod val="50000"/>
                    <a:lumOff val="50000"/>
                  </a:schemeClr>
                </a:solidFill>
                <a:latin typeface="Verdana" pitchFamily="34" charset="0"/>
              </a:rPr>
              <a:t>Rausing</a:t>
            </a:r>
            <a:endParaRPr lang="nb-NO" sz="2800" dirty="0">
              <a:solidFill>
                <a:schemeClr val="tx1">
                  <a:lumMod val="50000"/>
                  <a:lumOff val="50000"/>
                </a:schemeClr>
              </a:solidFill>
              <a:latin typeface="Verdana" pitchFamily="34" charset="0"/>
            </a:endParaRPr>
          </a:p>
          <a:p>
            <a:pPr eaLnBrk="1" hangingPunct="1"/>
            <a:r>
              <a:rPr lang="nb-NO" sz="2800" dirty="0">
                <a:solidFill>
                  <a:schemeClr val="tx1">
                    <a:lumMod val="50000"/>
                    <a:lumOff val="50000"/>
                  </a:schemeClr>
                </a:solidFill>
                <a:latin typeface="Verdana" pitchFamily="34" charset="0"/>
              </a:rPr>
              <a:t>”Riktig emballasje er optimert gjennom hele verdikjeden”  </a:t>
            </a:r>
          </a:p>
          <a:p>
            <a:pPr eaLnBrk="1" hangingPunct="1">
              <a:buFontTx/>
              <a:buNone/>
            </a:pPr>
            <a:r>
              <a:rPr lang="nb-NO" sz="2800" dirty="0">
                <a:solidFill>
                  <a:schemeClr val="tx1">
                    <a:lumMod val="50000"/>
                    <a:lumOff val="50000"/>
                  </a:schemeClr>
                </a:solidFill>
                <a:latin typeface="Verdana" pitchFamily="34" charset="0"/>
              </a:rPr>
              <a:t>	NOK         </a:t>
            </a:r>
          </a:p>
        </p:txBody>
      </p:sp>
      <p:graphicFrame>
        <p:nvGraphicFramePr>
          <p:cNvPr id="20484" name="Object 4"/>
          <p:cNvGraphicFramePr>
            <a:graphicFrameLocks noGrp="1" noChangeAspect="1"/>
          </p:cNvGraphicFramePr>
          <p:nvPr>
            <p:ph type="clipArt" sz="half" idx="2"/>
          </p:nvPr>
        </p:nvGraphicFramePr>
        <p:xfrm>
          <a:off x="4652963" y="2263775"/>
          <a:ext cx="4032250" cy="3194050"/>
        </p:xfrm>
        <a:graphic>
          <a:graphicData uri="http://schemas.openxmlformats.org/presentationml/2006/ole">
            <mc:AlternateContent xmlns:mc="http://schemas.openxmlformats.org/markup-compatibility/2006">
              <mc:Choice xmlns:v="urn:schemas-microsoft-com:vml" Requires="v">
                <p:oleObj spid="_x0000_s4113" name="Utklipp" r:id="rId3" imgW="2380952" imgH="1885714" progId="MS_ClipArt_Gallery.2">
                  <p:embed/>
                </p:oleObj>
              </mc:Choice>
              <mc:Fallback>
                <p:oleObj name="Utklipp" r:id="rId3" imgW="2380952" imgH="1885714"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2263775"/>
                        <a:ext cx="40322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 Box 5"/>
          <p:cNvSpPr txBox="1">
            <a:spLocks noChangeArrowheads="1"/>
          </p:cNvSpPr>
          <p:nvPr/>
        </p:nvSpPr>
        <p:spPr bwMode="auto">
          <a:xfrm>
            <a:off x="365125" y="5984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nb-NO" sz="2400">
              <a:solidFill>
                <a:srgbClr val="0066FF"/>
              </a:solidFill>
              <a:latin typeface="Times New Roman" pitchFamily="18" charset="0"/>
            </a:endParaRPr>
          </a:p>
        </p:txBody>
      </p:sp>
      <p:sp>
        <p:nvSpPr>
          <p:cNvPr id="20486" name="Text Box 6"/>
          <p:cNvSpPr txBox="1">
            <a:spLocks noChangeArrowheads="1"/>
          </p:cNvSpPr>
          <p:nvPr/>
        </p:nvSpPr>
        <p:spPr bwMode="auto">
          <a:xfrm>
            <a:off x="6227763" y="692150"/>
            <a:ext cx="2519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nb-NO" sz="1600" b="1" dirty="0">
                <a:solidFill>
                  <a:schemeClr val="tx2"/>
                </a:solidFill>
                <a:latin typeface="Verdana" pitchFamily="34" charset="0"/>
              </a:rPr>
              <a:t>	</a:t>
            </a:r>
            <a:endParaRPr lang="nb-NO" sz="1400" dirty="0">
              <a:solidFill>
                <a:schemeClr val="tx2"/>
              </a:solidFill>
            </a:endParaRPr>
          </a:p>
        </p:txBody>
      </p:sp>
      <p:pic>
        <p:nvPicPr>
          <p:cNvPr id="7" name="Bilde 1" descr="Beskrivelse: Beskrivelse: Beskrivelse: Beskrivelse: Beskrivelse: Beskrivelse: Beskrivelse: Grønn_li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850" y="404664"/>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893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a:spLocks noGrp="1" noChangeArrowheads="1"/>
          </p:cNvSpPr>
          <p:nvPr>
            <p:ph type="ctrTitle"/>
          </p:nvPr>
        </p:nvSpPr>
        <p:spPr>
          <a:xfrm>
            <a:off x="5867400" y="457200"/>
            <a:ext cx="2895600" cy="1143000"/>
          </a:xfrm>
        </p:spPr>
        <p:txBody>
          <a:bodyPr rtlCol="0">
            <a:normAutofit/>
          </a:bodyPr>
          <a:lstStyle/>
          <a:p>
            <a:pPr eaLnBrk="1" fontAlgn="auto" hangingPunct="1">
              <a:spcAft>
                <a:spcPts val="0"/>
              </a:spcAft>
              <a:tabLst>
                <a:tab pos="4953000" algn="l"/>
              </a:tabLst>
              <a:defRPr/>
            </a:pPr>
            <a:r>
              <a:rPr lang="nb-NO" sz="1700" b="1" dirty="0">
                <a:latin typeface="Verdana" pitchFamily="34" charset="0"/>
              </a:rPr>
              <a:t>		</a:t>
            </a:r>
            <a:r>
              <a:rPr lang="nb-NO" sz="900" dirty="0">
                <a:latin typeface="Verdana" pitchFamily="34" charset="0"/>
              </a:rPr>
              <a:t>	</a:t>
            </a:r>
            <a:endParaRPr lang="nb-NO" sz="2300" dirty="0">
              <a:latin typeface="CG Times" pitchFamily="18" charset="0"/>
            </a:endParaRPr>
          </a:p>
        </p:txBody>
      </p:sp>
      <p:sp>
        <p:nvSpPr>
          <p:cNvPr id="16388" name="Rectangle 4"/>
          <p:cNvSpPr>
            <a:spLocks noGrp="1" noChangeArrowheads="1"/>
          </p:cNvSpPr>
          <p:nvPr>
            <p:ph type="subTitle" idx="1"/>
          </p:nvPr>
        </p:nvSpPr>
        <p:spPr>
          <a:xfrm>
            <a:off x="381000" y="1371600"/>
            <a:ext cx="8229600" cy="533400"/>
          </a:xfrm>
        </p:spPr>
        <p:txBody>
          <a:bodyPr rtlCol="0">
            <a:normAutofit/>
          </a:bodyPr>
          <a:lstStyle/>
          <a:p>
            <a:pPr marL="858838" indent="-385763" algn="l" eaLnBrk="1" fontAlgn="auto" hangingPunct="1">
              <a:spcAft>
                <a:spcPts val="0"/>
              </a:spcAft>
              <a:buFont typeface="Arial" pitchFamily="34" charset="0"/>
              <a:buNone/>
              <a:defRPr/>
            </a:pPr>
            <a:r>
              <a:rPr lang="nb-NO" sz="2400" dirty="0">
                <a:latin typeface="Verdana" pitchFamily="34" charset="0"/>
              </a:rPr>
              <a:t>			</a:t>
            </a:r>
            <a:r>
              <a:rPr lang="nb-NO" sz="2400" dirty="0">
                <a:solidFill>
                  <a:schemeClr val="tx1">
                    <a:lumMod val="50000"/>
                    <a:lumOff val="50000"/>
                  </a:schemeClr>
                </a:solidFill>
                <a:latin typeface="Verdana" pitchFamily="34" charset="0"/>
              </a:rPr>
              <a:t>Tekniske Funksjoner</a:t>
            </a:r>
          </a:p>
        </p:txBody>
      </p:sp>
      <p:sp>
        <p:nvSpPr>
          <p:cNvPr id="21508" name="Text Box 3"/>
          <p:cNvSpPr txBox="1">
            <a:spLocks noChangeArrowheads="1"/>
          </p:cNvSpPr>
          <p:nvPr/>
        </p:nvSpPr>
        <p:spPr bwMode="auto">
          <a:xfrm>
            <a:off x="3995936" y="1474895"/>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21509" name="Rectangle 5"/>
          <p:cNvSpPr>
            <a:spLocks noChangeArrowheads="1"/>
          </p:cNvSpPr>
          <p:nvPr/>
        </p:nvSpPr>
        <p:spPr bwMode="auto">
          <a:xfrm>
            <a:off x="533400" y="23622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b-NO">
              <a:latin typeface="Verdana" pitchFamily="34" charset="0"/>
            </a:endParaRPr>
          </a:p>
        </p:txBody>
      </p:sp>
      <p:sp>
        <p:nvSpPr>
          <p:cNvPr id="21510" name="Text Box 6"/>
          <p:cNvSpPr txBox="1">
            <a:spLocks noChangeArrowheads="1"/>
          </p:cNvSpPr>
          <p:nvPr/>
        </p:nvSpPr>
        <p:spPr bwMode="auto">
          <a:xfrm>
            <a:off x="468313" y="2349500"/>
            <a:ext cx="5121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sz="2400" dirty="0">
                <a:solidFill>
                  <a:schemeClr val="tx1">
                    <a:lumMod val="50000"/>
                    <a:lumOff val="50000"/>
                  </a:schemeClr>
                </a:solidFill>
                <a:latin typeface="Times New Roman" pitchFamily="18" charset="0"/>
              </a:rPr>
              <a:t>Avgrense og sammenholde en mengde</a:t>
            </a:r>
          </a:p>
          <a:p>
            <a:r>
              <a:rPr lang="nb-NO" sz="2400" dirty="0">
                <a:solidFill>
                  <a:schemeClr val="tx1">
                    <a:lumMod val="50000"/>
                    <a:lumOff val="50000"/>
                  </a:schemeClr>
                </a:solidFill>
                <a:latin typeface="Times New Roman" pitchFamily="18" charset="0"/>
              </a:rPr>
              <a:t>- muliggjøre lagring og transport</a:t>
            </a:r>
          </a:p>
          <a:p>
            <a:endParaRPr lang="nb-NO" sz="2400" dirty="0">
              <a:solidFill>
                <a:schemeClr val="tx1">
                  <a:lumMod val="50000"/>
                  <a:lumOff val="50000"/>
                </a:schemeClr>
              </a:solidFill>
              <a:latin typeface="Times New Roman" pitchFamily="18" charset="0"/>
            </a:endParaRPr>
          </a:p>
          <a:p>
            <a:r>
              <a:rPr lang="nb-NO" sz="2400" dirty="0">
                <a:solidFill>
                  <a:schemeClr val="tx1">
                    <a:lumMod val="50000"/>
                    <a:lumOff val="50000"/>
                  </a:schemeClr>
                </a:solidFill>
                <a:latin typeface="Times New Roman" pitchFamily="18" charset="0"/>
              </a:rPr>
              <a:t>Beskytte produktet mot ytre påvirkning</a:t>
            </a:r>
          </a:p>
          <a:p>
            <a:r>
              <a:rPr lang="nb-NO" sz="2400" dirty="0">
                <a:solidFill>
                  <a:schemeClr val="tx1">
                    <a:lumMod val="50000"/>
                    <a:lumOff val="50000"/>
                  </a:schemeClr>
                </a:solidFill>
                <a:latin typeface="Times New Roman" pitchFamily="18" charset="0"/>
              </a:rPr>
              <a:t>- bevare produktets kvalitet    	 </a:t>
            </a:r>
          </a:p>
          <a:p>
            <a:endParaRPr lang="nb-NO" sz="2400" dirty="0">
              <a:solidFill>
                <a:schemeClr val="tx1">
                  <a:lumMod val="50000"/>
                  <a:lumOff val="50000"/>
                </a:schemeClr>
              </a:solidFill>
              <a:latin typeface="Times New Roman" pitchFamily="18" charset="0"/>
            </a:endParaRPr>
          </a:p>
          <a:p>
            <a:r>
              <a:rPr lang="nb-NO" sz="2400" dirty="0">
                <a:solidFill>
                  <a:schemeClr val="tx1">
                    <a:lumMod val="50000"/>
                    <a:lumOff val="50000"/>
                  </a:schemeClr>
                </a:solidFill>
                <a:latin typeface="Times New Roman" pitchFamily="18" charset="0"/>
              </a:rPr>
              <a:t> Lette håndteringen i </a:t>
            </a:r>
            <a:r>
              <a:rPr lang="nb-NO" sz="2400" dirty="0" err="1">
                <a:solidFill>
                  <a:schemeClr val="tx1">
                    <a:lumMod val="50000"/>
                    <a:lumOff val="50000"/>
                  </a:schemeClr>
                </a:solidFill>
                <a:latin typeface="Times New Roman" pitchFamily="18" charset="0"/>
              </a:rPr>
              <a:t>varedistribusjonen</a:t>
            </a:r>
            <a:endParaRPr lang="nb-NO" sz="2400" dirty="0">
              <a:solidFill>
                <a:schemeClr val="tx1">
                  <a:lumMod val="50000"/>
                  <a:lumOff val="50000"/>
                </a:schemeClr>
              </a:solidFill>
              <a:latin typeface="Times New Roman" pitchFamily="18" charset="0"/>
            </a:endParaRPr>
          </a:p>
          <a:p>
            <a:r>
              <a:rPr lang="nb-NO" sz="2400" dirty="0">
                <a:solidFill>
                  <a:schemeClr val="tx1">
                    <a:lumMod val="50000"/>
                    <a:lumOff val="50000"/>
                  </a:schemeClr>
                </a:solidFill>
                <a:latin typeface="Times New Roman" pitchFamily="18" charset="0"/>
              </a:rPr>
              <a:t>- kostnadseffektivisering</a:t>
            </a:r>
          </a:p>
        </p:txBody>
      </p:sp>
      <p:sp>
        <p:nvSpPr>
          <p:cNvPr id="21511" name="Text Box 7"/>
          <p:cNvSpPr txBox="1">
            <a:spLocks noChangeArrowheads="1"/>
          </p:cNvSpPr>
          <p:nvPr/>
        </p:nvSpPr>
        <p:spPr bwMode="auto">
          <a:xfrm>
            <a:off x="5638800" y="2438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21512" name="Text Box 8"/>
          <p:cNvSpPr txBox="1">
            <a:spLocks noChangeArrowheads="1"/>
          </p:cNvSpPr>
          <p:nvPr/>
        </p:nvSpPr>
        <p:spPr bwMode="auto">
          <a:xfrm>
            <a:off x="4724400" y="2667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21513" name="Text Box 9"/>
          <p:cNvSpPr txBox="1">
            <a:spLocks noChangeArrowheads="1"/>
          </p:cNvSpPr>
          <p:nvPr/>
        </p:nvSpPr>
        <p:spPr bwMode="auto">
          <a:xfrm>
            <a:off x="6918325" y="225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nb-NO" sz="2400">
              <a:latin typeface="Times New Roman" pitchFamily="18" charset="0"/>
            </a:endParaRPr>
          </a:p>
        </p:txBody>
      </p:sp>
      <p:pic>
        <p:nvPicPr>
          <p:cNvPr id="11" name="Bilde 1" descr="Beskrivelse: Beskrivelse: Beskrivelse: Beskrivelse: Beskrivelse: Beskrivelse: Beskrivelse: Grønn_li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404664"/>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974" y="2132856"/>
            <a:ext cx="238246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206342"/>
      </p:ext>
    </p:extLst>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a:spLocks noGrp="1" noChangeArrowheads="1"/>
          </p:cNvSpPr>
          <p:nvPr>
            <p:ph type="ctrTitle"/>
          </p:nvPr>
        </p:nvSpPr>
        <p:spPr>
          <a:xfrm>
            <a:off x="6105525" y="188913"/>
            <a:ext cx="3038475" cy="1143000"/>
          </a:xfrm>
        </p:spPr>
        <p:txBody>
          <a:bodyPr rtlCol="0">
            <a:normAutofit fontScale="90000"/>
          </a:bodyPr>
          <a:lstStyle/>
          <a:p>
            <a:pPr eaLnBrk="1" fontAlgn="auto" hangingPunct="1">
              <a:spcAft>
                <a:spcPts val="0"/>
              </a:spcAft>
              <a:tabLst>
                <a:tab pos="4953000" algn="l"/>
              </a:tabLst>
              <a:defRPr/>
            </a:pPr>
            <a:r>
              <a:rPr lang="nb-NO" sz="1700" b="1" dirty="0">
                <a:latin typeface="Verdana" pitchFamily="34" charset="0"/>
              </a:rPr>
              <a:t>		</a:t>
            </a:r>
            <a:br>
              <a:rPr lang="nb-NO" sz="2000" dirty="0"/>
            </a:br>
            <a:br>
              <a:rPr lang="nb-NO" sz="900" dirty="0">
                <a:latin typeface="Verdana" pitchFamily="34" charset="0"/>
              </a:rPr>
            </a:br>
            <a:r>
              <a:rPr lang="nb-NO" sz="900" dirty="0">
                <a:latin typeface="Verdana" pitchFamily="34" charset="0"/>
              </a:rPr>
              <a:t>	</a:t>
            </a:r>
            <a:br>
              <a:rPr lang="nb-NO" sz="900" dirty="0"/>
            </a:br>
            <a:endParaRPr lang="nb-NO" sz="2300" dirty="0">
              <a:latin typeface="CG Times" pitchFamily="18" charset="0"/>
            </a:endParaRPr>
          </a:p>
        </p:txBody>
      </p:sp>
      <p:sp>
        <p:nvSpPr>
          <p:cNvPr id="17412" name="Rectangle 4"/>
          <p:cNvSpPr>
            <a:spLocks noGrp="1" noChangeArrowheads="1"/>
          </p:cNvSpPr>
          <p:nvPr>
            <p:ph type="subTitle" idx="1"/>
          </p:nvPr>
        </p:nvSpPr>
        <p:spPr>
          <a:xfrm>
            <a:off x="381000" y="1065312"/>
            <a:ext cx="8229600" cy="563488"/>
          </a:xfrm>
        </p:spPr>
        <p:txBody>
          <a:bodyPr rtlCol="0">
            <a:normAutofit/>
          </a:bodyPr>
          <a:lstStyle/>
          <a:p>
            <a:pPr marL="858838" indent="-385763" algn="l" eaLnBrk="1" fontAlgn="auto" hangingPunct="1">
              <a:spcAft>
                <a:spcPts val="0"/>
              </a:spcAft>
              <a:buFont typeface="Arial" pitchFamily="34" charset="0"/>
              <a:buNone/>
              <a:defRPr/>
            </a:pPr>
            <a:r>
              <a:rPr lang="nb-NO" sz="2400" dirty="0">
                <a:latin typeface="Verdana" pitchFamily="34" charset="0"/>
              </a:rPr>
              <a:t>			</a:t>
            </a:r>
            <a:r>
              <a:rPr lang="nb-NO" sz="2400" dirty="0">
                <a:solidFill>
                  <a:schemeClr val="tx1">
                    <a:lumMod val="50000"/>
                    <a:lumOff val="50000"/>
                  </a:schemeClr>
                </a:solidFill>
                <a:latin typeface="Verdana" pitchFamily="34" charset="0"/>
              </a:rPr>
              <a:t>Kommunikative Funksjoner</a:t>
            </a:r>
          </a:p>
        </p:txBody>
      </p:sp>
      <p:sp>
        <p:nvSpPr>
          <p:cNvPr id="22533" name="Rectangle 5"/>
          <p:cNvSpPr>
            <a:spLocks noChangeArrowheads="1"/>
          </p:cNvSpPr>
          <p:nvPr/>
        </p:nvSpPr>
        <p:spPr bwMode="auto">
          <a:xfrm>
            <a:off x="533400" y="23622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b-NO">
              <a:latin typeface="Verdana" pitchFamily="34" charset="0"/>
            </a:endParaRPr>
          </a:p>
        </p:txBody>
      </p:sp>
      <p:sp>
        <p:nvSpPr>
          <p:cNvPr id="22534" name="Text Box 6"/>
          <p:cNvSpPr txBox="1">
            <a:spLocks noChangeArrowheads="1"/>
          </p:cNvSpPr>
          <p:nvPr/>
        </p:nvSpPr>
        <p:spPr bwMode="auto">
          <a:xfrm>
            <a:off x="441325" y="2057400"/>
            <a:ext cx="42068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sz="2400" dirty="0">
                <a:solidFill>
                  <a:schemeClr val="tx1">
                    <a:lumMod val="50000"/>
                    <a:lumOff val="50000"/>
                  </a:schemeClr>
                </a:solidFill>
                <a:latin typeface="Times New Roman" pitchFamily="18" charset="0"/>
              </a:rPr>
              <a:t>Informere om varen</a:t>
            </a:r>
          </a:p>
          <a:p>
            <a:r>
              <a:rPr lang="nb-NO" sz="2400" dirty="0">
                <a:solidFill>
                  <a:schemeClr val="tx1">
                    <a:lumMod val="50000"/>
                    <a:lumOff val="50000"/>
                  </a:schemeClr>
                </a:solidFill>
                <a:latin typeface="Times New Roman" pitchFamily="18" charset="0"/>
              </a:rPr>
              <a:t>- i intern og ekstern distribusjon</a:t>
            </a:r>
          </a:p>
          <a:p>
            <a:r>
              <a:rPr lang="nb-NO" sz="2400" dirty="0">
                <a:solidFill>
                  <a:schemeClr val="tx1">
                    <a:lumMod val="50000"/>
                    <a:lumOff val="50000"/>
                  </a:schemeClr>
                </a:solidFill>
                <a:latin typeface="Times New Roman" pitchFamily="18" charset="0"/>
              </a:rPr>
              <a:t>- til forbrukeren</a:t>
            </a:r>
          </a:p>
          <a:p>
            <a:r>
              <a:rPr lang="nb-NO" sz="2400" dirty="0">
                <a:solidFill>
                  <a:schemeClr val="tx1">
                    <a:lumMod val="50000"/>
                    <a:lumOff val="50000"/>
                  </a:schemeClr>
                </a:solidFill>
                <a:latin typeface="Times New Roman" pitchFamily="18" charset="0"/>
              </a:rPr>
              <a:t>- om etterbruk av vare eller </a:t>
            </a:r>
          </a:p>
          <a:p>
            <a:r>
              <a:rPr lang="nb-NO" sz="2400" dirty="0">
                <a:solidFill>
                  <a:schemeClr val="tx1">
                    <a:lumMod val="50000"/>
                    <a:lumOff val="50000"/>
                  </a:schemeClr>
                </a:solidFill>
                <a:latin typeface="Times New Roman" pitchFamily="18" charset="0"/>
              </a:rPr>
              <a:t>  emballasje</a:t>
            </a:r>
          </a:p>
          <a:p>
            <a:endParaRPr lang="nb-NO" sz="2400" dirty="0">
              <a:solidFill>
                <a:schemeClr val="tx1">
                  <a:lumMod val="50000"/>
                  <a:lumOff val="50000"/>
                </a:schemeClr>
              </a:solidFill>
              <a:latin typeface="Times New Roman" pitchFamily="18" charset="0"/>
            </a:endParaRPr>
          </a:p>
          <a:p>
            <a:r>
              <a:rPr lang="nb-NO" sz="2400" dirty="0">
                <a:solidFill>
                  <a:schemeClr val="tx1">
                    <a:lumMod val="50000"/>
                    <a:lumOff val="50000"/>
                  </a:schemeClr>
                </a:solidFill>
                <a:latin typeface="Times New Roman" pitchFamily="18" charset="0"/>
              </a:rPr>
              <a:t>Fremme salget av varen</a:t>
            </a:r>
          </a:p>
          <a:p>
            <a:r>
              <a:rPr lang="nb-NO" sz="2400" dirty="0">
                <a:solidFill>
                  <a:schemeClr val="tx1">
                    <a:lumMod val="50000"/>
                    <a:lumOff val="50000"/>
                  </a:schemeClr>
                </a:solidFill>
                <a:latin typeface="Times New Roman" pitchFamily="18" charset="0"/>
              </a:rPr>
              <a:t>- gjøre varen konkurransedyktig    	 </a:t>
            </a:r>
          </a:p>
          <a:p>
            <a:endParaRPr lang="nb-NO" sz="2400" dirty="0">
              <a:solidFill>
                <a:srgbClr val="0066FF"/>
              </a:solidFill>
              <a:latin typeface="Times New Roman" pitchFamily="18" charset="0"/>
            </a:endParaRPr>
          </a:p>
          <a:p>
            <a:r>
              <a:rPr lang="nb-NO" sz="2400" dirty="0">
                <a:latin typeface="Times New Roman" pitchFamily="18" charset="0"/>
              </a:rPr>
              <a:t> </a:t>
            </a:r>
          </a:p>
        </p:txBody>
      </p:sp>
      <p:sp>
        <p:nvSpPr>
          <p:cNvPr id="22535" name="Text Box 7"/>
          <p:cNvSpPr txBox="1">
            <a:spLocks noChangeArrowheads="1"/>
          </p:cNvSpPr>
          <p:nvPr/>
        </p:nvSpPr>
        <p:spPr bwMode="auto">
          <a:xfrm>
            <a:off x="5638800" y="2438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22536" name="Text Box 8"/>
          <p:cNvSpPr txBox="1">
            <a:spLocks noChangeArrowheads="1"/>
          </p:cNvSpPr>
          <p:nvPr/>
        </p:nvSpPr>
        <p:spPr bwMode="auto">
          <a:xfrm>
            <a:off x="4724400" y="2667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sp>
        <p:nvSpPr>
          <p:cNvPr id="22537" name="Text Box 9"/>
          <p:cNvSpPr txBox="1">
            <a:spLocks noChangeArrowheads="1"/>
          </p:cNvSpPr>
          <p:nvPr/>
        </p:nvSpPr>
        <p:spPr bwMode="auto">
          <a:xfrm>
            <a:off x="6918325" y="225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nb-NO" sz="2400">
              <a:latin typeface="Times New Roman" pitchFamily="18" charset="0"/>
            </a:endParaRPr>
          </a:p>
        </p:txBody>
      </p:sp>
      <p:sp>
        <p:nvSpPr>
          <p:cNvPr id="11" name="Text Box 8"/>
          <p:cNvSpPr txBox="1">
            <a:spLocks noChangeArrowheads="1"/>
          </p:cNvSpPr>
          <p:nvPr/>
        </p:nvSpPr>
        <p:spPr bwMode="auto">
          <a:xfrm>
            <a:off x="4969413" y="2819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nb-NO" sz="2400">
              <a:latin typeface="Times New Roman" pitchFamily="18" charset="0"/>
            </a:endParaRPr>
          </a:p>
        </p:txBody>
      </p:sp>
      <p:pic>
        <p:nvPicPr>
          <p:cNvPr id="22539" name="Picture 11" descr="M:\BILDER\Design\packaging-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2033220"/>
            <a:ext cx="340694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404664"/>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052278"/>
      </p:ext>
    </p:extLst>
  </p:cSld>
  <p:clrMapOvr>
    <a:masterClrMapping/>
  </p:clrMapOvr>
  <p:transition>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260648"/>
            <a:ext cx="8229600" cy="763587"/>
          </a:xfrm>
        </p:spPr>
        <p:txBody>
          <a:bodyPr/>
          <a:lstStyle/>
          <a:p>
            <a:pPr eaLnBrk="1" hangingPunct="1"/>
            <a:r>
              <a:rPr lang="nb-NO" dirty="0">
                <a:solidFill>
                  <a:schemeClr val="tx1">
                    <a:lumMod val="50000"/>
                    <a:lumOff val="50000"/>
                  </a:schemeClr>
                </a:solidFill>
              </a:rPr>
              <a:t>KARTONG</a:t>
            </a:r>
          </a:p>
        </p:txBody>
      </p:sp>
      <p:sp>
        <p:nvSpPr>
          <p:cNvPr id="33795" name="Rectangle 3"/>
          <p:cNvSpPr>
            <a:spLocks noGrp="1" noChangeArrowheads="1"/>
          </p:cNvSpPr>
          <p:nvPr>
            <p:ph type="body" sz="half" idx="1"/>
          </p:nvPr>
        </p:nvSpPr>
        <p:spPr>
          <a:xfrm>
            <a:off x="468313" y="1341438"/>
            <a:ext cx="4038600" cy="4456112"/>
          </a:xfrm>
        </p:spPr>
        <p:txBody>
          <a:bodyPr/>
          <a:lstStyle/>
          <a:p>
            <a:pPr eaLnBrk="1" hangingPunct="1">
              <a:lnSpc>
                <a:spcPct val="80000"/>
              </a:lnSpc>
            </a:pPr>
            <a:r>
              <a:rPr lang="nb-NO" sz="1800" b="1" dirty="0">
                <a:solidFill>
                  <a:schemeClr val="tx1">
                    <a:lumMod val="50000"/>
                    <a:lumOff val="50000"/>
                  </a:schemeClr>
                </a:solidFill>
              </a:rPr>
              <a:t>Kartong</a:t>
            </a:r>
            <a:br>
              <a:rPr lang="nb-NO" sz="1800" b="1" dirty="0">
                <a:solidFill>
                  <a:schemeClr val="tx1">
                    <a:lumMod val="50000"/>
                    <a:lumOff val="50000"/>
                  </a:schemeClr>
                </a:solidFill>
              </a:rPr>
            </a:br>
            <a:r>
              <a:rPr lang="nb-NO" sz="1600" dirty="0" err="1">
                <a:solidFill>
                  <a:schemeClr val="tx1">
                    <a:lumMod val="50000"/>
                    <a:lumOff val="50000"/>
                  </a:schemeClr>
                </a:solidFill>
              </a:rPr>
              <a:t>Kartong</a:t>
            </a:r>
            <a:r>
              <a:rPr lang="nb-NO" sz="1600" dirty="0">
                <a:solidFill>
                  <a:schemeClr val="tx1">
                    <a:lumMod val="50000"/>
                    <a:lumOff val="50000"/>
                  </a:schemeClr>
                </a:solidFill>
              </a:rPr>
              <a:t> ligger i tykkelse og stivhet mellom papir og papp. Den skiller seg fra papir ved at den hovedsakelig er bygget opp av flere sjikt. Overgangen begrepsmessig innenfor papir/kartong/papp er ikke eksakt, men det er viktig å merke seg at kartongen er stivere enn papir ved samme gramvekt, og at kartong har mer høyverdig fiber-sammensetning enn papp ved høyere gramvekt. Kartong måles i vekt pr. m2 og betegnes som kartong når gramvekten er mellom 150 og 600 g/m2. </a:t>
            </a:r>
            <a:br>
              <a:rPr lang="nb-NO" sz="1600" dirty="0">
                <a:solidFill>
                  <a:schemeClr val="tx1">
                    <a:lumMod val="50000"/>
                    <a:lumOff val="50000"/>
                  </a:schemeClr>
                </a:solidFill>
              </a:rPr>
            </a:br>
            <a:r>
              <a:rPr lang="nb-NO" sz="1600" dirty="0">
                <a:solidFill>
                  <a:schemeClr val="tx1">
                    <a:lumMod val="50000"/>
                    <a:lumOff val="50000"/>
                  </a:schemeClr>
                </a:solidFill>
              </a:rPr>
              <a:t>Råvaren til kartong er cellulosefiber som naturen selv produserer av vann, karbon-dioksid (CO2 ) og sollys. </a:t>
            </a:r>
            <a:br>
              <a:rPr lang="nb-NO" sz="1600" dirty="0">
                <a:solidFill>
                  <a:schemeClr val="tx1">
                    <a:lumMod val="50000"/>
                    <a:lumOff val="50000"/>
                  </a:schemeClr>
                </a:solidFill>
              </a:rPr>
            </a:br>
            <a:r>
              <a:rPr lang="nb-NO" sz="1600" dirty="0">
                <a:solidFill>
                  <a:schemeClr val="tx1">
                    <a:lumMod val="50000"/>
                    <a:lumOff val="50000"/>
                  </a:schemeClr>
                </a:solidFill>
              </a:rPr>
              <a:t>Stivhet, rivestyrke, overflate-jevnhet og hvithet er eksempler på egenskaper det er mulig å påvirke under produksjonen.  </a:t>
            </a:r>
            <a:br>
              <a:rPr lang="nb-NO" sz="1600" dirty="0">
                <a:solidFill>
                  <a:schemeClr val="tx1">
                    <a:lumMod val="50000"/>
                    <a:lumOff val="50000"/>
                  </a:schemeClr>
                </a:solidFill>
              </a:rPr>
            </a:br>
            <a:endParaRPr lang="nb-NO" sz="1600" dirty="0">
              <a:solidFill>
                <a:schemeClr val="tx1">
                  <a:lumMod val="50000"/>
                  <a:lumOff val="50000"/>
                </a:schemeClr>
              </a:solidFill>
            </a:endParaRPr>
          </a:p>
        </p:txBody>
      </p:sp>
      <p:pic>
        <p:nvPicPr>
          <p:cNvPr id="33796" name="Picture 4" descr="fiber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19700" y="1844675"/>
            <a:ext cx="3529013" cy="3671888"/>
          </a:xfrm>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4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63587"/>
          </a:xfrm>
        </p:spPr>
        <p:txBody>
          <a:bodyPr/>
          <a:lstStyle/>
          <a:p>
            <a:pPr eaLnBrk="1" hangingPunct="1"/>
            <a:r>
              <a:rPr lang="nb-NO" dirty="0">
                <a:solidFill>
                  <a:schemeClr val="tx1">
                    <a:lumMod val="50000"/>
                    <a:lumOff val="50000"/>
                  </a:schemeClr>
                </a:solidFill>
              </a:rPr>
              <a:t>BØLGEPAPP</a:t>
            </a:r>
          </a:p>
        </p:txBody>
      </p:sp>
      <p:sp>
        <p:nvSpPr>
          <p:cNvPr id="34819" name="Rectangle 3"/>
          <p:cNvSpPr>
            <a:spLocks noGrp="1" noChangeArrowheads="1"/>
          </p:cNvSpPr>
          <p:nvPr>
            <p:ph type="body" sz="half" idx="1"/>
          </p:nvPr>
        </p:nvSpPr>
        <p:spPr>
          <a:xfrm>
            <a:off x="468313" y="1052513"/>
            <a:ext cx="4038600" cy="4857750"/>
          </a:xfrm>
        </p:spPr>
        <p:txBody>
          <a:bodyPr/>
          <a:lstStyle/>
          <a:p>
            <a:pPr eaLnBrk="1" hangingPunct="1">
              <a:lnSpc>
                <a:spcPct val="80000"/>
              </a:lnSpc>
            </a:pPr>
            <a:r>
              <a:rPr lang="nb-NO" sz="1800" b="1" dirty="0">
                <a:solidFill>
                  <a:schemeClr val="tx1">
                    <a:lumMod val="50000"/>
                    <a:lumOff val="50000"/>
                  </a:schemeClr>
                </a:solidFill>
              </a:rPr>
              <a:t>Bølgepapp</a:t>
            </a:r>
            <a:br>
              <a:rPr lang="nb-NO" sz="1800" dirty="0">
                <a:solidFill>
                  <a:schemeClr val="tx1">
                    <a:lumMod val="50000"/>
                    <a:lumOff val="50000"/>
                  </a:schemeClr>
                </a:solidFill>
              </a:rPr>
            </a:br>
            <a:r>
              <a:rPr lang="nb-NO" sz="1600" dirty="0">
                <a:solidFill>
                  <a:schemeClr val="tx1">
                    <a:lumMod val="50000"/>
                    <a:lumOff val="50000"/>
                  </a:schemeClr>
                </a:solidFill>
              </a:rPr>
              <a:t> </a:t>
            </a:r>
            <a:r>
              <a:rPr lang="nb-NO" sz="1600" dirty="0" err="1">
                <a:solidFill>
                  <a:schemeClr val="tx1">
                    <a:lumMod val="50000"/>
                    <a:lumOff val="50000"/>
                  </a:schemeClr>
                </a:solidFill>
              </a:rPr>
              <a:t>Bølgepapp</a:t>
            </a:r>
            <a:r>
              <a:rPr lang="nb-NO" sz="1600" dirty="0">
                <a:solidFill>
                  <a:schemeClr val="tx1">
                    <a:lumMod val="50000"/>
                    <a:lumOff val="50000"/>
                  </a:schemeClr>
                </a:solidFill>
              </a:rPr>
              <a:t> består vanligvis av tre lag papir laget av cellulosefiber. Bølgepappen blir produsert ved en kombinasjon av to lag papir av fiber fra gran og furu, kalt liner (dekkpapir). Dette er limt til et bølget papir, derav navnet bølgepapp, som er laget av fibre fra bjerk, kalt </a:t>
            </a:r>
            <a:r>
              <a:rPr lang="nb-NO" sz="1600" dirty="0" err="1">
                <a:solidFill>
                  <a:schemeClr val="tx1">
                    <a:lumMod val="50000"/>
                    <a:lumOff val="50000"/>
                  </a:schemeClr>
                </a:solidFill>
              </a:rPr>
              <a:t>flute</a:t>
            </a:r>
            <a:r>
              <a:rPr lang="nb-NO" sz="1600" dirty="0">
                <a:solidFill>
                  <a:schemeClr val="tx1">
                    <a:lumMod val="50000"/>
                    <a:lumOff val="50000"/>
                  </a:schemeClr>
                </a:solidFill>
              </a:rPr>
              <a:t>. Limet som benyttes i produksjonen av bølgepapp er basert på maisstivelse, som er 100% biologisk nedbrytbart. Bølgepapp er et emballasjemateriale som brukes til transport- og eksponeringsemballasje av alt fra møbler, bildeler og hvitevarer, til medisiner og næringsmidler. I Norge brukes det ca.190.000 tonn bølgepapp hvert år, hvorav ca. 75.000 tonn kommer fra importerte varer. </a:t>
            </a:r>
            <a:br>
              <a:rPr lang="nb-NO" sz="1600" dirty="0">
                <a:solidFill>
                  <a:schemeClr val="tx1">
                    <a:lumMod val="50000"/>
                    <a:lumOff val="50000"/>
                  </a:schemeClr>
                </a:solidFill>
              </a:rPr>
            </a:br>
            <a:r>
              <a:rPr lang="nb-NO" sz="1600" dirty="0">
                <a:solidFill>
                  <a:schemeClr val="tx1">
                    <a:lumMod val="50000"/>
                    <a:lumOff val="50000"/>
                  </a:schemeClr>
                </a:solidFill>
              </a:rPr>
              <a:t>I Norge produserer vi i dag ca.20 % mer bølgepapp enn for 10 år siden, samtidig som vi bruker 10-15% mindre materiale pr. emballert enhet, enn for 10 år siden.</a:t>
            </a:r>
            <a:br>
              <a:rPr lang="nb-NO" sz="1600" dirty="0">
                <a:solidFill>
                  <a:schemeClr val="tx1">
                    <a:lumMod val="50000"/>
                    <a:lumOff val="50000"/>
                  </a:schemeClr>
                </a:solidFill>
              </a:rPr>
            </a:br>
            <a:endParaRPr lang="nb-NO" sz="1600" dirty="0">
              <a:solidFill>
                <a:schemeClr val="tx1">
                  <a:lumMod val="50000"/>
                  <a:lumOff val="50000"/>
                </a:schemeClr>
              </a:solidFill>
            </a:endParaRPr>
          </a:p>
        </p:txBody>
      </p:sp>
      <p:pic>
        <p:nvPicPr>
          <p:cNvPr id="34820" name="Picture 4" descr="Bolgepap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32363" y="1773238"/>
            <a:ext cx="3743325" cy="4032250"/>
          </a:xfrm>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57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50912"/>
          </a:xfrm>
        </p:spPr>
        <p:txBody>
          <a:bodyPr/>
          <a:lstStyle/>
          <a:p>
            <a:pPr eaLnBrk="1" hangingPunct="1"/>
            <a:r>
              <a:rPr lang="nb-NO" dirty="0">
                <a:solidFill>
                  <a:schemeClr val="tx1">
                    <a:lumMod val="50000"/>
                    <a:lumOff val="50000"/>
                  </a:schemeClr>
                </a:solidFill>
              </a:rPr>
              <a:t>MASSIVPAPP</a:t>
            </a:r>
          </a:p>
        </p:txBody>
      </p:sp>
      <p:sp>
        <p:nvSpPr>
          <p:cNvPr id="35843" name="Rectangle 3"/>
          <p:cNvSpPr>
            <a:spLocks noGrp="1" noChangeArrowheads="1"/>
          </p:cNvSpPr>
          <p:nvPr>
            <p:ph type="body" sz="half" idx="1"/>
          </p:nvPr>
        </p:nvSpPr>
        <p:spPr/>
        <p:txBody>
          <a:bodyPr/>
          <a:lstStyle/>
          <a:p>
            <a:pPr eaLnBrk="1" hangingPunct="1">
              <a:lnSpc>
                <a:spcPct val="80000"/>
              </a:lnSpc>
            </a:pPr>
            <a:r>
              <a:rPr lang="nb-NO" sz="1800" dirty="0">
                <a:solidFill>
                  <a:schemeClr val="tx1">
                    <a:lumMod val="50000"/>
                    <a:lumOff val="50000"/>
                  </a:schemeClr>
                </a:solidFill>
              </a:rPr>
              <a:t>Massivpapp</a:t>
            </a:r>
          </a:p>
          <a:p>
            <a:pPr eaLnBrk="1" hangingPunct="1">
              <a:lnSpc>
                <a:spcPct val="80000"/>
              </a:lnSpc>
              <a:buFontTx/>
              <a:buNone/>
            </a:pPr>
            <a:r>
              <a:rPr lang="nb-NO" sz="1600" dirty="0">
                <a:solidFill>
                  <a:schemeClr val="tx1">
                    <a:lumMod val="50000"/>
                    <a:lumOff val="50000"/>
                  </a:schemeClr>
                </a:solidFill>
              </a:rPr>
              <a:t>	</a:t>
            </a:r>
            <a:r>
              <a:rPr lang="nb-NO" sz="1600" dirty="0" err="1">
                <a:solidFill>
                  <a:schemeClr val="tx1">
                    <a:lumMod val="50000"/>
                    <a:lumOff val="50000"/>
                  </a:schemeClr>
                </a:solidFill>
              </a:rPr>
              <a:t>Flatevekt</a:t>
            </a:r>
            <a:r>
              <a:rPr lang="nb-NO" sz="1600" dirty="0">
                <a:solidFill>
                  <a:schemeClr val="tx1">
                    <a:lumMod val="50000"/>
                    <a:lumOff val="50000"/>
                  </a:schemeClr>
                </a:solidFill>
              </a:rPr>
              <a:t> på ca. 400 g/m2 eller mer. Emballasjen benyttes derfor til produkter som utsettes for fuktighet og/eller der hvor lagring og transport stiller spesielle krav til emballasjen. Videre er materialet resistent mot slagpåvirkninger og skarpe produkter. </a:t>
            </a:r>
            <a:br>
              <a:rPr lang="nb-NO" sz="1600" dirty="0">
                <a:solidFill>
                  <a:schemeClr val="tx1">
                    <a:lumMod val="50000"/>
                    <a:lumOff val="50000"/>
                  </a:schemeClr>
                </a:solidFill>
              </a:rPr>
            </a:br>
            <a:br>
              <a:rPr lang="nb-NO" sz="1600" dirty="0">
                <a:solidFill>
                  <a:schemeClr val="tx1">
                    <a:lumMod val="50000"/>
                    <a:lumOff val="50000"/>
                  </a:schemeClr>
                </a:solidFill>
              </a:rPr>
            </a:br>
            <a:r>
              <a:rPr lang="nb-NO" sz="1600" dirty="0">
                <a:solidFill>
                  <a:schemeClr val="tx1">
                    <a:lumMod val="50000"/>
                    <a:lumOff val="50000"/>
                  </a:schemeClr>
                </a:solidFill>
              </a:rPr>
              <a:t>Massivpapp er kompakt, noe som gir en emballasje med effektiv utnyttelse av lager og transportmidler. Materialet har også en jevn og tett overflate som egner seg godt for trykking. Massivpapp er basert på returfiber. Dette belaster miljøet minimalt ved framstilling og resirkuleres til produksjon av nytt råstoff. </a:t>
            </a:r>
            <a:br>
              <a:rPr lang="nb-NO" sz="1600" dirty="0">
                <a:solidFill>
                  <a:schemeClr val="tx1">
                    <a:lumMod val="50000"/>
                    <a:lumOff val="50000"/>
                  </a:schemeClr>
                </a:solidFill>
              </a:rPr>
            </a:br>
            <a:endParaRPr lang="nb-NO" sz="1600" dirty="0">
              <a:solidFill>
                <a:schemeClr val="tx1">
                  <a:lumMod val="50000"/>
                  <a:lumOff val="50000"/>
                </a:schemeClr>
              </a:solidFill>
            </a:endParaRPr>
          </a:p>
        </p:txBody>
      </p:sp>
      <p:pic>
        <p:nvPicPr>
          <p:cNvPr id="35844" name="Picture 4" descr="Massivpap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8263" y="1773238"/>
            <a:ext cx="3527425" cy="3887787"/>
          </a:xfrm>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82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nb-NO"/>
          </a:p>
        </p:txBody>
      </p:sp>
      <p:sp>
        <p:nvSpPr>
          <p:cNvPr id="4099" name="Rectangle 3"/>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nb-NO"/>
          </a:p>
        </p:txBody>
      </p:sp>
      <p:sp>
        <p:nvSpPr>
          <p:cNvPr id="4100" name="Rectangle 4"/>
          <p:cNvSpPr>
            <a:spLocks noChangeArrowheads="1"/>
          </p:cNvSpPr>
          <p:nvPr/>
        </p:nvSpPr>
        <p:spPr bwMode="auto">
          <a:xfrm>
            <a:off x="685800" y="533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endParaRPr lang="nb-NO" sz="2400">
              <a:latin typeface="Times New Roman" pitchFamily="18" charset="0"/>
            </a:endParaRPr>
          </a:p>
        </p:txBody>
      </p:sp>
      <p:pic>
        <p:nvPicPr>
          <p:cNvPr id="4101" name="Picture 5" descr="Steinald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21" y="9032"/>
            <a:ext cx="9448800" cy="7162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209550"/>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00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25500"/>
          </a:xfrm>
        </p:spPr>
        <p:txBody>
          <a:bodyPr/>
          <a:lstStyle/>
          <a:p>
            <a:pPr eaLnBrk="1" hangingPunct="1"/>
            <a:r>
              <a:rPr lang="nb-NO" dirty="0">
                <a:solidFill>
                  <a:schemeClr val="tx1">
                    <a:lumMod val="50000"/>
                    <a:lumOff val="50000"/>
                  </a:schemeClr>
                </a:solidFill>
              </a:rPr>
              <a:t>METALLEMBALLASJE</a:t>
            </a:r>
          </a:p>
        </p:txBody>
      </p:sp>
      <p:sp>
        <p:nvSpPr>
          <p:cNvPr id="37891" name="Rectangle 3"/>
          <p:cNvSpPr>
            <a:spLocks noGrp="1" noChangeArrowheads="1"/>
          </p:cNvSpPr>
          <p:nvPr>
            <p:ph type="body" sz="half" idx="1"/>
          </p:nvPr>
        </p:nvSpPr>
        <p:spPr>
          <a:xfrm>
            <a:off x="395536" y="1772816"/>
            <a:ext cx="4968627" cy="4869284"/>
          </a:xfrm>
        </p:spPr>
        <p:txBody>
          <a:bodyPr/>
          <a:lstStyle/>
          <a:p>
            <a:pPr eaLnBrk="1" hangingPunct="1">
              <a:lnSpc>
                <a:spcPct val="80000"/>
              </a:lnSpc>
            </a:pPr>
            <a:r>
              <a:rPr lang="nb-NO" sz="2000" b="1" dirty="0">
                <a:solidFill>
                  <a:schemeClr val="tx1">
                    <a:lumMod val="50000"/>
                    <a:lumOff val="50000"/>
                  </a:schemeClr>
                </a:solidFill>
              </a:rPr>
              <a:t>Aluminium</a:t>
            </a:r>
            <a:endParaRPr lang="nb-NO" sz="2000" dirty="0">
              <a:solidFill>
                <a:schemeClr val="tx1">
                  <a:lumMod val="50000"/>
                  <a:lumOff val="50000"/>
                </a:schemeClr>
              </a:solidFill>
            </a:endParaRPr>
          </a:p>
          <a:p>
            <a:pPr eaLnBrk="1" hangingPunct="1">
              <a:lnSpc>
                <a:spcPct val="80000"/>
              </a:lnSpc>
            </a:pPr>
            <a:r>
              <a:rPr lang="nb-NO" sz="2000" dirty="0">
                <a:solidFill>
                  <a:schemeClr val="tx1">
                    <a:lumMod val="50000"/>
                    <a:lumOff val="50000"/>
                  </a:schemeClr>
                </a:solidFill>
              </a:rPr>
              <a:t>Ruster ikke, lav egenvekt </a:t>
            </a:r>
          </a:p>
          <a:p>
            <a:pPr eaLnBrk="1" hangingPunct="1">
              <a:lnSpc>
                <a:spcPct val="80000"/>
              </a:lnSpc>
            </a:pPr>
            <a:r>
              <a:rPr lang="nb-NO" sz="2000" dirty="0">
                <a:solidFill>
                  <a:schemeClr val="tx1">
                    <a:lumMod val="50000"/>
                    <a:lumOff val="50000"/>
                  </a:schemeClr>
                </a:solidFill>
              </a:rPr>
              <a:t>100% resirkulerbar </a:t>
            </a:r>
          </a:p>
          <a:p>
            <a:pPr eaLnBrk="1" hangingPunct="1">
              <a:lnSpc>
                <a:spcPct val="80000"/>
              </a:lnSpc>
            </a:pPr>
            <a:r>
              <a:rPr lang="nb-NO" sz="2000" dirty="0">
                <a:solidFill>
                  <a:schemeClr val="tx1">
                    <a:lumMod val="50000"/>
                    <a:lumOff val="50000"/>
                  </a:schemeClr>
                </a:solidFill>
              </a:rPr>
              <a:t> Foredlet aluminium er uovertruffen som emballasje for alle former for hermetisk pakkede næringsmidler. </a:t>
            </a:r>
            <a:br>
              <a:rPr lang="nb-NO" sz="2000" b="1" dirty="0">
                <a:solidFill>
                  <a:schemeClr val="tx1">
                    <a:lumMod val="50000"/>
                    <a:lumOff val="50000"/>
                  </a:schemeClr>
                </a:solidFill>
              </a:rPr>
            </a:br>
            <a:endParaRPr lang="nb-NO" sz="2000" b="1" dirty="0">
              <a:solidFill>
                <a:schemeClr val="tx1">
                  <a:lumMod val="50000"/>
                  <a:lumOff val="50000"/>
                </a:schemeClr>
              </a:solidFill>
            </a:endParaRPr>
          </a:p>
          <a:p>
            <a:pPr eaLnBrk="1" hangingPunct="1">
              <a:lnSpc>
                <a:spcPct val="80000"/>
              </a:lnSpc>
            </a:pPr>
            <a:r>
              <a:rPr lang="nb-NO" sz="2000" b="1" dirty="0">
                <a:solidFill>
                  <a:schemeClr val="tx1">
                    <a:lumMod val="50000"/>
                    <a:lumOff val="50000"/>
                  </a:schemeClr>
                </a:solidFill>
              </a:rPr>
              <a:t>Blikkemballasje</a:t>
            </a:r>
            <a:r>
              <a:rPr lang="nb-NO" sz="2000" dirty="0">
                <a:solidFill>
                  <a:schemeClr val="tx1">
                    <a:lumMod val="50000"/>
                    <a:lumOff val="50000"/>
                  </a:schemeClr>
                </a:solidFill>
              </a:rPr>
              <a:t>	</a:t>
            </a:r>
          </a:p>
          <a:p>
            <a:pPr eaLnBrk="1" hangingPunct="1">
              <a:lnSpc>
                <a:spcPct val="80000"/>
              </a:lnSpc>
            </a:pPr>
            <a:r>
              <a:rPr lang="nb-NO" sz="2000" dirty="0">
                <a:solidFill>
                  <a:schemeClr val="tx1">
                    <a:lumMod val="50000"/>
                    <a:lumOff val="50000"/>
                  </a:schemeClr>
                </a:solidFill>
              </a:rPr>
              <a:t>Lystett </a:t>
            </a:r>
          </a:p>
          <a:p>
            <a:pPr eaLnBrk="1" hangingPunct="1">
              <a:lnSpc>
                <a:spcPct val="80000"/>
              </a:lnSpc>
            </a:pPr>
            <a:r>
              <a:rPr lang="nb-NO" sz="2000" dirty="0">
                <a:solidFill>
                  <a:schemeClr val="tx1">
                    <a:lumMod val="50000"/>
                    <a:lumOff val="50000"/>
                  </a:schemeClr>
                </a:solidFill>
              </a:rPr>
              <a:t>Lufttett </a:t>
            </a:r>
          </a:p>
          <a:p>
            <a:pPr eaLnBrk="1" hangingPunct="1">
              <a:lnSpc>
                <a:spcPct val="80000"/>
              </a:lnSpc>
            </a:pPr>
            <a:r>
              <a:rPr lang="nb-NO" sz="2000" dirty="0">
                <a:solidFill>
                  <a:schemeClr val="tx1">
                    <a:lumMod val="50000"/>
                    <a:lumOff val="50000"/>
                  </a:schemeClr>
                </a:solidFill>
              </a:rPr>
              <a:t>Vanntett </a:t>
            </a:r>
          </a:p>
          <a:p>
            <a:pPr eaLnBrk="1" hangingPunct="1">
              <a:lnSpc>
                <a:spcPct val="80000"/>
              </a:lnSpc>
            </a:pPr>
            <a:r>
              <a:rPr lang="nb-NO" sz="2000" dirty="0">
                <a:solidFill>
                  <a:schemeClr val="tx1">
                    <a:lumMod val="50000"/>
                    <a:lumOff val="50000"/>
                  </a:schemeClr>
                </a:solidFill>
              </a:rPr>
              <a:t>Støtsikker </a:t>
            </a:r>
          </a:p>
          <a:p>
            <a:pPr eaLnBrk="1" hangingPunct="1">
              <a:lnSpc>
                <a:spcPct val="80000"/>
              </a:lnSpc>
            </a:pPr>
            <a:r>
              <a:rPr lang="nb-NO" sz="2000" dirty="0">
                <a:solidFill>
                  <a:schemeClr val="tx1">
                    <a:lumMod val="50000"/>
                    <a:lumOff val="50000"/>
                  </a:schemeClr>
                </a:solidFill>
              </a:rPr>
              <a:t>"100% resirkulerbar" </a:t>
            </a:r>
          </a:p>
          <a:p>
            <a:pPr eaLnBrk="1" hangingPunct="1">
              <a:lnSpc>
                <a:spcPct val="80000"/>
              </a:lnSpc>
            </a:pPr>
            <a:endParaRPr lang="nb-NO" sz="1600" dirty="0">
              <a:solidFill>
                <a:schemeClr val="tx1">
                  <a:lumMod val="50000"/>
                  <a:lumOff val="50000"/>
                </a:schemeClr>
              </a:solidFill>
            </a:endParaRPr>
          </a:p>
        </p:txBody>
      </p:sp>
      <p:pic>
        <p:nvPicPr>
          <p:cNvPr id="37892" name="Picture 4" descr="alu"/>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64163" y="1844675"/>
            <a:ext cx="3095625" cy="4032250"/>
          </a:xfrm>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32656"/>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41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50912"/>
          </a:xfrm>
        </p:spPr>
        <p:txBody>
          <a:bodyPr/>
          <a:lstStyle/>
          <a:p>
            <a:pPr eaLnBrk="1" hangingPunct="1"/>
            <a:r>
              <a:rPr lang="nb-NO" dirty="0">
                <a:solidFill>
                  <a:schemeClr val="tx1">
                    <a:lumMod val="50000"/>
                    <a:lumOff val="50000"/>
                  </a:schemeClr>
                </a:solidFill>
              </a:rPr>
              <a:t>GLASSEMBALLASJE</a:t>
            </a:r>
          </a:p>
        </p:txBody>
      </p:sp>
      <p:sp>
        <p:nvSpPr>
          <p:cNvPr id="39939" name="Rectangle 3"/>
          <p:cNvSpPr>
            <a:spLocks noGrp="1" noChangeArrowheads="1"/>
          </p:cNvSpPr>
          <p:nvPr>
            <p:ph type="body" sz="half" idx="1"/>
          </p:nvPr>
        </p:nvSpPr>
        <p:spPr>
          <a:xfrm>
            <a:off x="457200" y="1268413"/>
            <a:ext cx="4038600" cy="5113337"/>
          </a:xfrm>
        </p:spPr>
        <p:txBody>
          <a:bodyPr/>
          <a:lstStyle/>
          <a:p>
            <a:pPr lvl="1" eaLnBrk="1" hangingPunct="1">
              <a:lnSpc>
                <a:spcPct val="80000"/>
              </a:lnSpc>
              <a:buFontTx/>
              <a:buNone/>
            </a:pPr>
            <a:endParaRPr lang="nb-NO" sz="1800" b="1" dirty="0">
              <a:solidFill>
                <a:schemeClr val="accent2"/>
              </a:solidFill>
            </a:endParaRPr>
          </a:p>
          <a:p>
            <a:pPr lvl="1" eaLnBrk="1" hangingPunct="1">
              <a:lnSpc>
                <a:spcPct val="80000"/>
              </a:lnSpc>
              <a:buFontTx/>
              <a:buNone/>
            </a:pPr>
            <a:r>
              <a:rPr lang="nb-NO" sz="2000" dirty="0">
                <a:solidFill>
                  <a:schemeClr val="tx1">
                    <a:lumMod val="50000"/>
                    <a:lumOff val="50000"/>
                  </a:schemeClr>
                </a:solidFill>
              </a:rPr>
              <a:t>BRUKSOMRÅDER: </a:t>
            </a:r>
          </a:p>
          <a:p>
            <a:pPr eaLnBrk="1" hangingPunct="1">
              <a:lnSpc>
                <a:spcPct val="80000"/>
              </a:lnSpc>
            </a:pPr>
            <a:r>
              <a:rPr lang="nb-NO" sz="1800" dirty="0">
                <a:solidFill>
                  <a:schemeClr val="tx1">
                    <a:lumMod val="50000"/>
                    <a:lumOff val="50000"/>
                  </a:schemeClr>
                </a:solidFill>
              </a:rPr>
              <a:t>Vin og brennevin </a:t>
            </a:r>
          </a:p>
          <a:p>
            <a:pPr eaLnBrk="1" hangingPunct="1">
              <a:lnSpc>
                <a:spcPct val="80000"/>
              </a:lnSpc>
            </a:pPr>
            <a:r>
              <a:rPr lang="nb-NO" sz="1800" dirty="0">
                <a:solidFill>
                  <a:schemeClr val="tx1">
                    <a:lumMod val="50000"/>
                    <a:lumOff val="50000"/>
                  </a:schemeClr>
                </a:solidFill>
              </a:rPr>
              <a:t>Øl og mineralvann </a:t>
            </a:r>
          </a:p>
          <a:p>
            <a:pPr eaLnBrk="1" hangingPunct="1">
              <a:lnSpc>
                <a:spcPct val="80000"/>
              </a:lnSpc>
            </a:pPr>
            <a:r>
              <a:rPr lang="nb-NO" sz="1800" dirty="0">
                <a:solidFill>
                  <a:schemeClr val="tx1">
                    <a:lumMod val="50000"/>
                    <a:lumOff val="50000"/>
                  </a:schemeClr>
                </a:solidFill>
              </a:rPr>
              <a:t>Næringsmidler </a:t>
            </a:r>
          </a:p>
          <a:p>
            <a:pPr eaLnBrk="1" hangingPunct="1">
              <a:lnSpc>
                <a:spcPct val="80000"/>
              </a:lnSpc>
            </a:pPr>
            <a:r>
              <a:rPr lang="nb-NO" sz="1800" dirty="0" err="1">
                <a:solidFill>
                  <a:schemeClr val="tx1">
                    <a:lumMod val="50000"/>
                    <a:lumOff val="50000"/>
                  </a:schemeClr>
                </a:solidFill>
              </a:rPr>
              <a:t>Konservesglass</a:t>
            </a:r>
            <a:r>
              <a:rPr lang="nb-NO" sz="1800" dirty="0">
                <a:solidFill>
                  <a:schemeClr val="tx1">
                    <a:lumMod val="50000"/>
                    <a:lumOff val="50000"/>
                  </a:schemeClr>
                </a:solidFill>
              </a:rPr>
              <a:t> </a:t>
            </a:r>
          </a:p>
          <a:p>
            <a:pPr eaLnBrk="1" hangingPunct="1">
              <a:lnSpc>
                <a:spcPct val="80000"/>
              </a:lnSpc>
            </a:pPr>
            <a:r>
              <a:rPr lang="nb-NO" sz="1800" dirty="0">
                <a:solidFill>
                  <a:schemeClr val="tx1">
                    <a:lumMod val="50000"/>
                    <a:lumOff val="50000"/>
                  </a:schemeClr>
                </a:solidFill>
              </a:rPr>
              <a:t>Medisinflasker </a:t>
            </a:r>
          </a:p>
          <a:p>
            <a:pPr eaLnBrk="1" hangingPunct="1">
              <a:lnSpc>
                <a:spcPct val="80000"/>
              </a:lnSpc>
            </a:pPr>
            <a:endParaRPr lang="nb-NO" sz="2000" dirty="0">
              <a:solidFill>
                <a:schemeClr val="tx1">
                  <a:lumMod val="50000"/>
                  <a:lumOff val="50000"/>
                </a:schemeClr>
              </a:solidFill>
            </a:endParaRPr>
          </a:p>
          <a:p>
            <a:pPr eaLnBrk="1" hangingPunct="1">
              <a:lnSpc>
                <a:spcPct val="80000"/>
              </a:lnSpc>
              <a:buFontTx/>
              <a:buNone/>
            </a:pPr>
            <a:r>
              <a:rPr lang="nb-NO" sz="2000" dirty="0">
                <a:solidFill>
                  <a:schemeClr val="tx1">
                    <a:lumMod val="50000"/>
                    <a:lumOff val="50000"/>
                  </a:schemeClr>
                </a:solidFill>
              </a:rPr>
              <a:t>	FORDELER: </a:t>
            </a:r>
          </a:p>
          <a:p>
            <a:pPr eaLnBrk="1" hangingPunct="1">
              <a:lnSpc>
                <a:spcPct val="80000"/>
              </a:lnSpc>
            </a:pPr>
            <a:r>
              <a:rPr lang="nb-NO" sz="1800" dirty="0">
                <a:solidFill>
                  <a:schemeClr val="tx1">
                    <a:lumMod val="50000"/>
                    <a:lumOff val="50000"/>
                  </a:schemeClr>
                </a:solidFill>
              </a:rPr>
              <a:t>Barriereegenskaper </a:t>
            </a:r>
          </a:p>
          <a:p>
            <a:pPr eaLnBrk="1" hangingPunct="1">
              <a:lnSpc>
                <a:spcPct val="80000"/>
              </a:lnSpc>
            </a:pPr>
            <a:r>
              <a:rPr lang="nb-NO" sz="1800" dirty="0">
                <a:solidFill>
                  <a:schemeClr val="tx1">
                    <a:lumMod val="50000"/>
                    <a:lumOff val="50000"/>
                  </a:schemeClr>
                </a:solidFill>
              </a:rPr>
              <a:t>Gjennomsiktighet </a:t>
            </a:r>
          </a:p>
          <a:p>
            <a:pPr eaLnBrk="1" hangingPunct="1">
              <a:lnSpc>
                <a:spcPct val="80000"/>
              </a:lnSpc>
            </a:pPr>
            <a:r>
              <a:rPr lang="nb-NO" sz="1800" dirty="0">
                <a:solidFill>
                  <a:schemeClr val="tx1">
                    <a:lumMod val="50000"/>
                    <a:lumOff val="50000"/>
                  </a:schemeClr>
                </a:solidFill>
              </a:rPr>
              <a:t>Gjenbruksvennlig </a:t>
            </a:r>
          </a:p>
          <a:p>
            <a:pPr eaLnBrk="1" hangingPunct="1">
              <a:lnSpc>
                <a:spcPct val="80000"/>
              </a:lnSpc>
              <a:buFontTx/>
              <a:buNone/>
            </a:pPr>
            <a:br>
              <a:rPr lang="nb-NO" sz="1800" dirty="0">
                <a:solidFill>
                  <a:schemeClr val="tx1">
                    <a:lumMod val="50000"/>
                    <a:lumOff val="50000"/>
                  </a:schemeClr>
                </a:solidFill>
              </a:rPr>
            </a:br>
            <a:r>
              <a:rPr lang="nb-NO" sz="1800" dirty="0">
                <a:solidFill>
                  <a:schemeClr val="tx1">
                    <a:lumMod val="50000"/>
                    <a:lumOff val="50000"/>
                  </a:schemeClr>
                </a:solidFill>
              </a:rPr>
              <a:t>ULEMPER: </a:t>
            </a:r>
          </a:p>
          <a:p>
            <a:pPr eaLnBrk="1" hangingPunct="1">
              <a:lnSpc>
                <a:spcPct val="80000"/>
              </a:lnSpc>
            </a:pPr>
            <a:r>
              <a:rPr lang="nb-NO" sz="1800" dirty="0">
                <a:solidFill>
                  <a:schemeClr val="tx1">
                    <a:lumMod val="50000"/>
                    <a:lumOff val="50000"/>
                  </a:schemeClr>
                </a:solidFill>
              </a:rPr>
              <a:t>Høy vekt </a:t>
            </a:r>
          </a:p>
          <a:p>
            <a:pPr eaLnBrk="1" hangingPunct="1">
              <a:lnSpc>
                <a:spcPct val="80000"/>
              </a:lnSpc>
            </a:pPr>
            <a:r>
              <a:rPr lang="nb-NO" sz="1800" dirty="0">
                <a:solidFill>
                  <a:schemeClr val="tx1">
                    <a:lumMod val="50000"/>
                    <a:lumOff val="50000"/>
                  </a:schemeClr>
                </a:solidFill>
              </a:rPr>
              <a:t>Krav til store serier </a:t>
            </a:r>
          </a:p>
          <a:p>
            <a:pPr eaLnBrk="1" hangingPunct="1">
              <a:lnSpc>
                <a:spcPct val="80000"/>
              </a:lnSpc>
            </a:pPr>
            <a:r>
              <a:rPr lang="nb-NO" sz="1800" dirty="0">
                <a:solidFill>
                  <a:schemeClr val="tx1">
                    <a:lumMod val="50000"/>
                    <a:lumOff val="50000"/>
                  </a:schemeClr>
                </a:solidFill>
              </a:rPr>
              <a:t>Volumbegrensninger </a:t>
            </a:r>
          </a:p>
          <a:p>
            <a:pPr eaLnBrk="1" hangingPunct="1">
              <a:lnSpc>
                <a:spcPct val="80000"/>
              </a:lnSpc>
            </a:pPr>
            <a:endParaRPr lang="nb-NO" sz="1800" dirty="0">
              <a:solidFill>
                <a:schemeClr val="tx1">
                  <a:lumMod val="50000"/>
                  <a:lumOff val="50000"/>
                </a:schemeClr>
              </a:solidFill>
            </a:endParaRPr>
          </a:p>
        </p:txBody>
      </p:sp>
      <p:pic>
        <p:nvPicPr>
          <p:cNvPr id="39940" name="Picture 4" descr="glass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03800" y="1916113"/>
            <a:ext cx="3455988" cy="3744912"/>
          </a:xfrm>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32656"/>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90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lumMod val="50000"/>
                    <a:lumOff val="50000"/>
                  </a:schemeClr>
                </a:solidFill>
              </a:rPr>
              <a:t>PLASTEMBALLASJE</a:t>
            </a:r>
          </a:p>
        </p:txBody>
      </p:sp>
      <p:sp>
        <p:nvSpPr>
          <p:cNvPr id="3" name="Plassholder for tekst 2"/>
          <p:cNvSpPr>
            <a:spLocks noGrp="1"/>
          </p:cNvSpPr>
          <p:nvPr>
            <p:ph type="body" sz="half" idx="1"/>
          </p:nvPr>
        </p:nvSpPr>
        <p:spPr>
          <a:xfrm>
            <a:off x="457200" y="1916832"/>
            <a:ext cx="4038600" cy="4209331"/>
          </a:xfrm>
        </p:spPr>
        <p:txBody>
          <a:bodyPr/>
          <a:lstStyle/>
          <a:p>
            <a:pPr eaLnBrk="1" hangingPunct="1">
              <a:lnSpc>
                <a:spcPct val="120000"/>
              </a:lnSpc>
              <a:spcBef>
                <a:spcPct val="5000"/>
              </a:spcBef>
              <a:buClr>
                <a:schemeClr val="tx1"/>
              </a:buClr>
              <a:buSzTx/>
              <a:buFont typeface="Wingdings" pitchFamily="28" charset="2"/>
              <a:buChar char="§"/>
              <a:defRPr/>
            </a:pPr>
            <a:r>
              <a:rPr lang="nb-NO" sz="2400" dirty="0">
                <a:solidFill>
                  <a:schemeClr val="tx1">
                    <a:lumMod val="50000"/>
                    <a:lumOff val="50000"/>
                  </a:schemeClr>
                </a:solidFill>
                <a:latin typeface="Comic Sans MS" pitchFamily="28" charset="0"/>
              </a:rPr>
              <a:t>Makromolekyler</a:t>
            </a:r>
          </a:p>
          <a:p>
            <a:pPr eaLnBrk="1" hangingPunct="1">
              <a:lnSpc>
                <a:spcPct val="120000"/>
              </a:lnSpc>
              <a:spcBef>
                <a:spcPct val="5000"/>
              </a:spcBef>
              <a:buClr>
                <a:schemeClr val="tx1"/>
              </a:buClr>
              <a:buSzTx/>
              <a:buFont typeface="Wingdings" pitchFamily="28" charset="2"/>
              <a:buChar char="§"/>
              <a:defRPr/>
            </a:pPr>
            <a:r>
              <a:rPr lang="nb-NO" sz="2400" dirty="0">
                <a:solidFill>
                  <a:schemeClr val="tx1">
                    <a:lumMod val="50000"/>
                    <a:lumOff val="50000"/>
                  </a:schemeClr>
                </a:solidFill>
                <a:latin typeface="Comic Sans MS" pitchFamily="28" charset="0"/>
              </a:rPr>
              <a:t>Kunstige polymere </a:t>
            </a:r>
          </a:p>
          <a:p>
            <a:pPr eaLnBrk="1" hangingPunct="1">
              <a:lnSpc>
                <a:spcPct val="120000"/>
              </a:lnSpc>
              <a:spcBef>
                <a:spcPct val="5000"/>
              </a:spcBef>
              <a:buClr>
                <a:schemeClr val="tx1"/>
              </a:buClr>
              <a:buSzTx/>
              <a:buFont typeface="Wingdings" pitchFamily="28" charset="2"/>
              <a:buChar char="§"/>
              <a:defRPr/>
            </a:pPr>
            <a:r>
              <a:rPr lang="nb-NO" sz="2400" dirty="0">
                <a:solidFill>
                  <a:schemeClr val="tx1">
                    <a:lumMod val="50000"/>
                    <a:lumOff val="50000"/>
                  </a:schemeClr>
                </a:solidFill>
                <a:latin typeface="Comic Sans MS" pitchFamily="28" charset="0"/>
              </a:rPr>
              <a:t>Stor material-familie:</a:t>
            </a:r>
          </a:p>
          <a:p>
            <a:pPr lvl="1" eaLnBrk="1" hangingPunct="1">
              <a:lnSpc>
                <a:spcPct val="120000"/>
              </a:lnSpc>
              <a:spcBef>
                <a:spcPct val="5000"/>
              </a:spcBef>
              <a:buSzTx/>
              <a:buFontTx/>
              <a:buChar char="•"/>
              <a:defRPr/>
            </a:pPr>
            <a:r>
              <a:rPr lang="nb-NO" sz="2400" dirty="0" err="1">
                <a:solidFill>
                  <a:schemeClr val="tx1">
                    <a:lumMod val="50000"/>
                    <a:lumOff val="50000"/>
                  </a:schemeClr>
                </a:solidFill>
                <a:latin typeface="Comic Sans MS" pitchFamily="28" charset="0"/>
              </a:rPr>
              <a:t>ca</a:t>
            </a:r>
            <a:r>
              <a:rPr lang="nb-NO" sz="2400" dirty="0">
                <a:solidFill>
                  <a:schemeClr val="tx1">
                    <a:lumMod val="50000"/>
                    <a:lumOff val="50000"/>
                  </a:schemeClr>
                </a:solidFill>
                <a:latin typeface="Comic Sans MS" pitchFamily="28" charset="0"/>
              </a:rPr>
              <a:t> 20 hovedgrupper </a:t>
            </a:r>
          </a:p>
          <a:p>
            <a:pPr lvl="1" eaLnBrk="1" hangingPunct="1">
              <a:lnSpc>
                <a:spcPct val="120000"/>
              </a:lnSpc>
              <a:spcBef>
                <a:spcPct val="5000"/>
              </a:spcBef>
              <a:buSzTx/>
              <a:buFontTx/>
              <a:buChar char="•"/>
              <a:defRPr/>
            </a:pPr>
            <a:r>
              <a:rPr lang="nb-NO" sz="2400" dirty="0">
                <a:solidFill>
                  <a:schemeClr val="tx1">
                    <a:lumMod val="50000"/>
                    <a:lumOff val="50000"/>
                  </a:schemeClr>
                </a:solidFill>
                <a:latin typeface="Comic Sans MS" pitchFamily="28" charset="0"/>
              </a:rPr>
              <a:t>tusenvis varianter</a:t>
            </a:r>
          </a:p>
          <a:p>
            <a:pPr lvl="1" eaLnBrk="1" hangingPunct="1">
              <a:lnSpc>
                <a:spcPct val="120000"/>
              </a:lnSpc>
              <a:spcBef>
                <a:spcPct val="5000"/>
              </a:spcBef>
              <a:buSzTx/>
              <a:buFontTx/>
              <a:buChar char="•"/>
              <a:defRPr/>
            </a:pPr>
            <a:r>
              <a:rPr lang="nb-NO" sz="2400" dirty="0">
                <a:solidFill>
                  <a:schemeClr val="tx1">
                    <a:lumMod val="50000"/>
                    <a:lumOff val="50000"/>
                  </a:schemeClr>
                </a:solidFill>
                <a:latin typeface="Comic Sans MS" pitchFamily="28" charset="0"/>
              </a:rPr>
              <a:t>4 - 6 typer dominerer</a:t>
            </a:r>
            <a:endParaRPr lang="nb-NO" sz="2000" dirty="0">
              <a:solidFill>
                <a:schemeClr val="tx1">
                  <a:lumMod val="50000"/>
                  <a:lumOff val="50000"/>
                </a:schemeClr>
              </a:solidFill>
              <a:latin typeface="Comic Sans MS" pitchFamily="28" charset="0"/>
            </a:endParaRPr>
          </a:p>
        </p:txBody>
      </p:sp>
      <p:pic>
        <p:nvPicPr>
          <p:cNvPr id="38914" name="Picture 2" descr="http://kampanje.sortere.no/2012/files/2012/03/Ja_plast1.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060848"/>
            <a:ext cx="403860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32656"/>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35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nb-NO"/>
          </a:p>
        </p:txBody>
      </p:sp>
      <p:sp>
        <p:nvSpPr>
          <p:cNvPr id="18435" name="Rectangle 3"/>
          <p:cNvSpPr>
            <a:spLocks noGrp="1" noChangeArrowheads="1" noTextEdit="1"/>
          </p:cNvSpPr>
          <p:nvPr>
            <p:ph type="clipArt" sz="half" idx="1"/>
          </p:nvPr>
        </p:nvSpPr>
        <p:spPr>
          <a:xfrm>
            <a:off x="457200" y="1600200"/>
            <a:ext cx="4033838" cy="4525963"/>
          </a:xfrm>
        </p:spPr>
      </p:sp>
      <p:sp>
        <p:nvSpPr>
          <p:cNvPr id="18436" name="Rectangle 4"/>
          <p:cNvSpPr>
            <a:spLocks noGrp="1" noChangeArrowheads="1"/>
          </p:cNvSpPr>
          <p:nvPr>
            <p:ph type="body" sz="half" idx="2"/>
          </p:nvPr>
        </p:nvSpPr>
        <p:spPr>
          <a:xfrm>
            <a:off x="4652963" y="1600200"/>
            <a:ext cx="4033837" cy="4525963"/>
          </a:xfrm>
        </p:spPr>
        <p:txBody>
          <a:bodyPr/>
          <a:lstStyle/>
          <a:p>
            <a:pPr eaLnBrk="1" hangingPunct="1"/>
            <a:endParaRPr lang="nb-NO" sz="2800"/>
          </a:p>
        </p:txBody>
      </p:sp>
      <p:pic>
        <p:nvPicPr>
          <p:cNvPr id="18437" name="Picture 5" descr="ICA_div_fru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28600"/>
            <a:ext cx="9756776"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87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nb-NO" dirty="0"/>
          </a:p>
        </p:txBody>
      </p:sp>
      <p:sp>
        <p:nvSpPr>
          <p:cNvPr id="5123" name="Rectangle 3"/>
          <p:cNvSpPr>
            <a:spLocks noGrp="1" noChangeArrowheads="1"/>
          </p:cNvSpPr>
          <p:nvPr>
            <p:ph type="body" sz="half" idx="1"/>
          </p:nvPr>
        </p:nvSpPr>
        <p:spPr>
          <a:xfrm>
            <a:off x="457200" y="1600200"/>
            <a:ext cx="6563072" cy="4525963"/>
          </a:xfrm>
        </p:spPr>
        <p:txBody>
          <a:bodyPr/>
          <a:lstStyle/>
          <a:p>
            <a:pPr eaLnBrk="1" hangingPunct="1"/>
            <a:endParaRPr lang="nb-NO" sz="2800" dirty="0"/>
          </a:p>
        </p:txBody>
      </p:sp>
      <p:graphicFrame>
        <p:nvGraphicFramePr>
          <p:cNvPr id="5124" name="Object 4"/>
          <p:cNvGraphicFramePr>
            <a:graphicFrameLocks noGrp="1" noChangeAspect="1"/>
          </p:cNvGraphicFramePr>
          <p:nvPr>
            <p:ph type="clipArt" sz="half" idx="2"/>
          </p:nvPr>
        </p:nvGraphicFramePr>
        <p:xfrm>
          <a:off x="2309813" y="0"/>
          <a:ext cx="4524375" cy="6858000"/>
        </p:xfrm>
        <a:graphic>
          <a:graphicData uri="http://schemas.openxmlformats.org/presentationml/2006/ole">
            <mc:AlternateContent xmlns:mc="http://schemas.openxmlformats.org/markup-compatibility/2006">
              <mc:Choice xmlns:v="urn:schemas-microsoft-com:vml" Requires="v">
                <p:oleObj spid="_x0000_s2065" name="Utklipp" r:id="rId3" imgW="3047619" imgH="4619048" progId="MS_ClipArt_Gallery.2">
                  <p:embed/>
                </p:oleObj>
              </mc:Choice>
              <mc:Fallback>
                <p:oleObj name="Utklipp" r:id="rId3" imgW="3047619" imgH="4619048"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0"/>
                        <a:ext cx="452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e 1" descr="Beskrivelse: Beskrivelse: Beskrivelse: Beskrivelse: Beskrivelse: Beskrivelse: Beskrivelse: Grønn_li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64386"/>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75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nb-NO"/>
          </a:p>
        </p:txBody>
      </p:sp>
      <p:sp>
        <p:nvSpPr>
          <p:cNvPr id="6147" name="Rectangle 3"/>
          <p:cNvSpPr>
            <a:spLocks noGrp="1" noChangeAspect="1" noChangeArrowheads="1" noTextEdit="1"/>
          </p:cNvSpPr>
          <p:nvPr>
            <p:ph type="clipArt" sz="half" idx="1"/>
          </p:nvPr>
        </p:nvSpPr>
        <p:spPr>
          <a:xfrm>
            <a:off x="457200" y="1600200"/>
            <a:ext cx="4033838" cy="4525963"/>
          </a:xfrm>
        </p:spPr>
      </p:sp>
      <p:sp>
        <p:nvSpPr>
          <p:cNvPr id="6148" name="Rectangle 4"/>
          <p:cNvSpPr>
            <a:spLocks noGrp="1" noChangeArrowheads="1"/>
          </p:cNvSpPr>
          <p:nvPr>
            <p:ph type="body" sz="half" idx="2"/>
          </p:nvPr>
        </p:nvSpPr>
        <p:spPr>
          <a:xfrm>
            <a:off x="4652963" y="1600200"/>
            <a:ext cx="4033837" cy="4525963"/>
          </a:xfrm>
        </p:spPr>
        <p:txBody>
          <a:bodyPr/>
          <a:lstStyle/>
          <a:p>
            <a:pPr eaLnBrk="1" hangingPunct="1"/>
            <a:endParaRPr lang="nb-NO" sz="2800"/>
          </a:p>
        </p:txBody>
      </p:sp>
      <p:pic>
        <p:nvPicPr>
          <p:cNvPr id="6149" name="Picture 5" descr="flaske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8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nb-NO"/>
          </a:p>
        </p:txBody>
      </p:sp>
      <p:graphicFrame>
        <p:nvGraphicFramePr>
          <p:cNvPr id="7171" name="Object 3"/>
          <p:cNvGraphicFramePr>
            <a:graphicFrameLocks noGrp="1" noChangeAspect="1"/>
          </p:cNvGraphicFramePr>
          <p:nvPr>
            <p:ph type="clipArt" sz="half" idx="1"/>
          </p:nvPr>
        </p:nvGraphicFramePr>
        <p:xfrm>
          <a:off x="3573463" y="0"/>
          <a:ext cx="4430712" cy="6858000"/>
        </p:xfrm>
        <a:graphic>
          <a:graphicData uri="http://schemas.openxmlformats.org/presentationml/2006/ole">
            <mc:AlternateContent xmlns:mc="http://schemas.openxmlformats.org/markup-compatibility/2006">
              <mc:Choice xmlns:v="urn:schemas-microsoft-com:vml" Requires="v">
                <p:oleObj spid="_x0000_s3089" name="Utklipp" r:id="rId3" imgW="4952381" imgH="7666667" progId="MS_ClipArt_Gallery.2">
                  <p:embed/>
                </p:oleObj>
              </mc:Choice>
              <mc:Fallback>
                <p:oleObj name="Utklipp" r:id="rId3" imgW="4952381" imgH="7666667"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63" y="0"/>
                        <a:ext cx="4430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300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nb-NO"/>
          </a:p>
        </p:txBody>
      </p:sp>
      <p:sp>
        <p:nvSpPr>
          <p:cNvPr id="10243" name="Rectangle 3"/>
          <p:cNvSpPr>
            <a:spLocks noGrp="1" noChangeArrowheads="1" noTextEdit="1"/>
          </p:cNvSpPr>
          <p:nvPr>
            <p:ph type="clipArt" sz="half" idx="1"/>
          </p:nvPr>
        </p:nvSpPr>
        <p:spPr>
          <a:xfrm>
            <a:off x="457200" y="1600200"/>
            <a:ext cx="4033838" cy="4525963"/>
          </a:xfrm>
        </p:spPr>
      </p:sp>
      <p:sp>
        <p:nvSpPr>
          <p:cNvPr id="10244" name="Rectangle 4"/>
          <p:cNvSpPr>
            <a:spLocks noGrp="1" noChangeArrowheads="1"/>
          </p:cNvSpPr>
          <p:nvPr>
            <p:ph type="body" sz="half" idx="2"/>
          </p:nvPr>
        </p:nvSpPr>
        <p:spPr>
          <a:xfrm>
            <a:off x="4652963" y="1600200"/>
            <a:ext cx="4033837" cy="4525963"/>
          </a:xfrm>
        </p:spPr>
        <p:txBody>
          <a:bodyPr/>
          <a:lstStyle/>
          <a:p>
            <a:pPr eaLnBrk="1" hangingPunct="1"/>
            <a:endParaRPr lang="nb-NO" sz="2800"/>
          </a:p>
        </p:txBody>
      </p:sp>
      <p:pic>
        <p:nvPicPr>
          <p:cNvPr id="10245" name="Picture 5" descr="Transportspann_bli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8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15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70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pPr eaLnBrk="1" hangingPunct="1"/>
            <a:endParaRPr lang="nb-NO" dirty="0"/>
          </a:p>
        </p:txBody>
      </p:sp>
      <p:sp>
        <p:nvSpPr>
          <p:cNvPr id="15363" name="Plassholder for innhold 2"/>
          <p:cNvSpPr>
            <a:spLocks noGrp="1"/>
          </p:cNvSpPr>
          <p:nvPr>
            <p:ph idx="1"/>
          </p:nvPr>
        </p:nvSpPr>
        <p:spPr/>
        <p:txBody>
          <a:bodyPr/>
          <a:lstStyle/>
          <a:p>
            <a:pPr eaLnBrk="1" hangingPunct="1"/>
            <a:endParaRPr lang="nb-NO"/>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476250"/>
            <a:ext cx="440055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e 1" descr="Beskrivelse: Beskrivelse: Beskrivelse: Beskrivelse: Beskrivelse: Beskrivelse: Beskrivelse: Grønn_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4386"/>
            <a:ext cx="188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389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221</Words>
  <Application>Microsoft Office PowerPoint</Application>
  <PresentationFormat>Skjermfremvisning (4:3)</PresentationFormat>
  <Paragraphs>108</Paragraphs>
  <Slides>23</Slides>
  <Notes>0</Notes>
  <HiddenSlides>0</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1</vt:i4>
      </vt:variant>
      <vt:variant>
        <vt:lpstr>Lysbildetitler</vt:lpstr>
      </vt:variant>
      <vt:variant>
        <vt:i4>23</vt:i4>
      </vt:variant>
    </vt:vector>
  </HeadingPairs>
  <TitlesOfParts>
    <vt:vector size="33" baseType="lpstr">
      <vt:lpstr>Arial</vt:lpstr>
      <vt:lpstr>Calibri</vt:lpstr>
      <vt:lpstr>CG Times</vt:lpstr>
      <vt:lpstr>Comic Sans MS</vt:lpstr>
      <vt:lpstr>Symbol</vt:lpstr>
      <vt:lpstr>Times New Roman</vt:lpstr>
      <vt:lpstr>Verdana</vt:lpstr>
      <vt:lpstr>Wingdings</vt:lpstr>
      <vt:lpstr>Office-tema</vt:lpstr>
      <vt:lpstr>Utklipp</vt:lpstr>
      <vt:lpst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vt:lpstr>
      <vt:lpstr>PowerPoint-presentasjon</vt:lpstr>
      <vt:lpstr>      </vt:lpstr>
      <vt:lpstr>PowerPoint-presentasjon</vt:lpstr>
      <vt:lpstr> Hva er riktig  emballasje?</vt:lpstr>
      <vt:lpstr>   </vt:lpstr>
      <vt:lpstr>      </vt:lpstr>
      <vt:lpstr>KARTONG</vt:lpstr>
      <vt:lpstr>BØLGEPAPP</vt:lpstr>
      <vt:lpstr>MASSIVPAPP</vt:lpstr>
      <vt:lpstr>METALLEMBALLASJE</vt:lpstr>
      <vt:lpstr>GLASSEMBALLASJE</vt:lpstr>
      <vt:lpstr>PLASTEMBALLASJE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ER EMBALLASJE?</dc:title>
  <dc:creator>Yngve Krokann</dc:creator>
  <cp:lastModifiedBy>Yngve Krokann</cp:lastModifiedBy>
  <cp:revision>18</cp:revision>
  <dcterms:created xsi:type="dcterms:W3CDTF">2013-09-13T08:20:52Z</dcterms:created>
  <dcterms:modified xsi:type="dcterms:W3CDTF">2017-09-14T08:51:19Z</dcterms:modified>
</cp:coreProperties>
</file>