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67" r:id="rId1"/>
  </p:sldMasterIdLst>
  <p:notesMasterIdLst>
    <p:notesMasterId r:id="rId19"/>
  </p:notesMasterIdLst>
  <p:handoutMasterIdLst>
    <p:handoutMasterId r:id="rId20"/>
  </p:handoutMasterIdLst>
  <p:sldIdLst>
    <p:sldId id="296" r:id="rId2"/>
    <p:sldId id="256" r:id="rId3"/>
    <p:sldId id="283" r:id="rId4"/>
    <p:sldId id="286" r:id="rId5"/>
    <p:sldId id="292" r:id="rId6"/>
    <p:sldId id="287" r:id="rId7"/>
    <p:sldId id="289" r:id="rId8"/>
    <p:sldId id="288" r:id="rId9"/>
    <p:sldId id="291" r:id="rId10"/>
    <p:sldId id="278" r:id="rId11"/>
    <p:sldId id="271" r:id="rId12"/>
    <p:sldId id="274" r:id="rId13"/>
    <p:sldId id="293" r:id="rId14"/>
    <p:sldId id="275" r:id="rId15"/>
    <p:sldId id="295" r:id="rId16"/>
    <p:sldId id="290" r:id="rId17"/>
    <p:sldId id="285" r:id="rId18"/>
  </p:sldIdLst>
  <p:sldSz cx="9144000" cy="5143500" type="screen16x9"/>
  <p:notesSz cx="6669088" cy="98726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5270"/>
    <a:srgbClr val="0084C1"/>
    <a:srgbClr val="00B4F4"/>
    <a:srgbClr val="618DAC"/>
    <a:srgbClr val="5F8DAC"/>
    <a:srgbClr val="324858"/>
    <a:srgbClr val="003E7E"/>
    <a:srgbClr val="0A2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iddels stil 4 - aks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104" d="100"/>
          <a:sy n="104" d="100"/>
        </p:scale>
        <p:origin x="-288" y="-2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838" cy="493713"/>
          </a:xfrm>
          <a:prstGeom prst="rect">
            <a:avLst/>
          </a:prstGeom>
        </p:spPr>
        <p:txBody>
          <a:bodyPr vert="horz" lIns="90434" tIns="45217" rIns="90434" bIns="45217" rtlCol="0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776663" y="0"/>
            <a:ext cx="2890837" cy="493713"/>
          </a:xfrm>
          <a:prstGeom prst="rect">
            <a:avLst/>
          </a:prstGeom>
        </p:spPr>
        <p:txBody>
          <a:bodyPr vert="horz" wrap="square" lIns="90434" tIns="45217" rIns="90434" bIns="4521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9289011-ABDE-4A0B-9754-5DBC11EC9119}" type="datetime1">
              <a:rPr lang="nb-NO" altLang="nb-NO"/>
              <a:pPr/>
              <a:t>04.11.2015</a:t>
            </a:fld>
            <a:endParaRPr lang="nb-NO" alt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890838" cy="493712"/>
          </a:xfrm>
          <a:prstGeom prst="rect">
            <a:avLst/>
          </a:prstGeom>
        </p:spPr>
        <p:txBody>
          <a:bodyPr vert="horz" lIns="90434" tIns="45217" rIns="90434" bIns="45217" rtlCol="0" anchor="b"/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776663" y="9377363"/>
            <a:ext cx="2890837" cy="493712"/>
          </a:xfrm>
          <a:prstGeom prst="rect">
            <a:avLst/>
          </a:prstGeom>
        </p:spPr>
        <p:txBody>
          <a:bodyPr vert="horz" wrap="square" lIns="90434" tIns="45217" rIns="90434" bIns="4521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F72D7D8-617D-4D57-9063-D6955C7676B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6208427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71" tIns="45136" rIns="90271" bIns="4513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6663" y="0"/>
            <a:ext cx="2890837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71" tIns="45136" rIns="90271" bIns="4513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4450" y="739775"/>
            <a:ext cx="6580188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689475"/>
            <a:ext cx="5335588" cy="444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71" tIns="45136" rIns="90271" bIns="451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b-NO" smtClean="0"/>
              <a:t>Klikk for å redigere tekststiler i malen</a:t>
            </a:r>
          </a:p>
          <a:p>
            <a:pPr lvl="1"/>
            <a:r>
              <a:rPr lang="en-US" altLang="nb-NO" smtClean="0"/>
              <a:t>Andre nivå</a:t>
            </a:r>
          </a:p>
          <a:p>
            <a:pPr lvl="2"/>
            <a:r>
              <a:rPr lang="en-US" altLang="nb-NO" smtClean="0"/>
              <a:t>Tredje nivå</a:t>
            </a:r>
          </a:p>
          <a:p>
            <a:pPr lvl="3"/>
            <a:r>
              <a:rPr lang="en-US" altLang="nb-NO" smtClean="0"/>
              <a:t>Fjerde nivå</a:t>
            </a:r>
          </a:p>
          <a:p>
            <a:pPr lvl="4"/>
            <a:r>
              <a:rPr lang="en-US" altLang="nb-NO" smtClean="0"/>
              <a:t>Femte nivå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8908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71" tIns="45136" rIns="90271" bIns="4513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6663" y="9377363"/>
            <a:ext cx="2890837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271" tIns="45136" rIns="90271" bIns="4513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DFAE5E0-DF27-4134-8E9D-6F0CC8DA0162}" type="slidenum">
              <a:rPr lang="en-US" altLang="nb-NO"/>
              <a:pPr/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3490120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>
            <a:fillRect/>
          </a:stretch>
        </p:blipFill>
        <p:spPr bwMode="auto">
          <a:xfrm>
            <a:off x="0" y="1576388"/>
            <a:ext cx="8221663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1783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2352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tel 6"/>
          <p:cNvSpPr>
            <a:spLocks noGrp="1"/>
          </p:cNvSpPr>
          <p:nvPr>
            <p:ph type="title"/>
          </p:nvPr>
        </p:nvSpPr>
        <p:spPr>
          <a:xfrm>
            <a:off x="1524000" y="1314450"/>
            <a:ext cx="7391400" cy="548879"/>
          </a:xfrm>
        </p:spPr>
        <p:txBody>
          <a:bodyPr anchor="ctr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0"/>
          </p:nvPr>
        </p:nvSpPr>
        <p:spPr>
          <a:xfrm>
            <a:off x="2895600" y="1943100"/>
            <a:ext cx="5257800" cy="62865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4275577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406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1783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2352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tel 6"/>
          <p:cNvSpPr>
            <a:spLocks noGrp="1"/>
          </p:cNvSpPr>
          <p:nvPr>
            <p:ph type="title"/>
          </p:nvPr>
        </p:nvSpPr>
        <p:spPr>
          <a:xfrm>
            <a:off x="1447800" y="1382125"/>
            <a:ext cx="6477000" cy="1714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06744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>
            <a:fillRect/>
          </a:stretch>
        </p:blipFill>
        <p:spPr bwMode="auto">
          <a:xfrm>
            <a:off x="0" y="1576388"/>
            <a:ext cx="721995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1" b="1780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2352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tel 6"/>
          <p:cNvSpPr>
            <a:spLocks noGrp="1"/>
          </p:cNvSpPr>
          <p:nvPr>
            <p:ph type="title"/>
          </p:nvPr>
        </p:nvSpPr>
        <p:spPr>
          <a:xfrm>
            <a:off x="1447800" y="1382125"/>
            <a:ext cx="6477000" cy="1714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77236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6388"/>
            <a:ext cx="74930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1783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2352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tel 6"/>
          <p:cNvSpPr>
            <a:spLocks noGrp="1"/>
          </p:cNvSpPr>
          <p:nvPr>
            <p:ph type="title"/>
          </p:nvPr>
        </p:nvSpPr>
        <p:spPr>
          <a:xfrm>
            <a:off x="1447800" y="1382125"/>
            <a:ext cx="6477000" cy="1714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14808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7" descr="bakgrunn-PP-15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00"/>
            <a:ext cx="756285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1783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2352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tel 6"/>
          <p:cNvSpPr>
            <a:spLocks noGrp="1"/>
          </p:cNvSpPr>
          <p:nvPr>
            <p:ph type="title"/>
          </p:nvPr>
        </p:nvSpPr>
        <p:spPr>
          <a:xfrm>
            <a:off x="1447800" y="1382125"/>
            <a:ext cx="6477000" cy="1714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57070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>
            <a:fillRect/>
          </a:stretch>
        </p:blipFill>
        <p:spPr bwMode="auto">
          <a:xfrm>
            <a:off x="0" y="1576388"/>
            <a:ext cx="8221663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1783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2352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048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tel 6"/>
          <p:cNvSpPr>
            <a:spLocks noGrp="1"/>
          </p:cNvSpPr>
          <p:nvPr>
            <p:ph type="title"/>
          </p:nvPr>
        </p:nvSpPr>
        <p:spPr>
          <a:xfrm>
            <a:off x="1524000" y="1314450"/>
            <a:ext cx="7391400" cy="548879"/>
          </a:xfrm>
        </p:spPr>
        <p:txBody>
          <a:bodyPr anchor="ctr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9" name="Plassholder for tekst 4"/>
          <p:cNvSpPr>
            <a:spLocks noGrp="1"/>
          </p:cNvSpPr>
          <p:nvPr>
            <p:ph type="body" sz="quarter" idx="10"/>
          </p:nvPr>
        </p:nvSpPr>
        <p:spPr>
          <a:xfrm>
            <a:off x="2895600" y="1943100"/>
            <a:ext cx="5257800" cy="62865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bilde 5"/>
          <p:cNvSpPr>
            <a:spLocks noGrp="1"/>
          </p:cNvSpPr>
          <p:nvPr>
            <p:ph type="pic" sz="quarter" idx="11"/>
          </p:nvPr>
        </p:nvSpPr>
        <p:spPr>
          <a:xfrm>
            <a:off x="152400" y="4364058"/>
            <a:ext cx="1447800" cy="628650"/>
          </a:xfrm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</p:spTree>
    <p:extLst>
      <p:ext uri="{BB962C8B-B14F-4D97-AF65-F5344CB8AC3E}">
        <p14:creationId xmlns:p14="http://schemas.microsoft.com/office/powerpoint/2010/main" val="3104085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6388"/>
            <a:ext cx="9142413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1783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2352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tel 6"/>
          <p:cNvSpPr>
            <a:spLocks noGrp="1"/>
          </p:cNvSpPr>
          <p:nvPr>
            <p:ph type="title"/>
          </p:nvPr>
        </p:nvSpPr>
        <p:spPr>
          <a:xfrm>
            <a:off x="1295400" y="1071761"/>
            <a:ext cx="4343400" cy="548879"/>
          </a:xfrm>
        </p:spPr>
        <p:txBody>
          <a:bodyPr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0"/>
          </p:nvPr>
        </p:nvSpPr>
        <p:spPr>
          <a:xfrm>
            <a:off x="6096000" y="1257300"/>
            <a:ext cx="2819400" cy="2971800"/>
          </a:xfrm>
        </p:spPr>
        <p:txBody>
          <a:bodyPr/>
          <a:lstStyle>
            <a:lvl1pPr marL="342900" indent="-342900">
              <a:buFontTx/>
              <a:buBlip>
                <a:blip r:embed="rId5"/>
              </a:buBlip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30286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0"/>
          </p:nvPr>
        </p:nvSpPr>
        <p:spPr>
          <a:xfrm>
            <a:off x="457200" y="857250"/>
            <a:ext cx="8153400" cy="394335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536118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7" descr="bakgrunn-PP-1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>
            <a:fillRect/>
          </a:stretch>
        </p:blipFill>
        <p:spPr bwMode="auto">
          <a:xfrm>
            <a:off x="0" y="1565275"/>
            <a:ext cx="7321550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1783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2352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tel 6"/>
          <p:cNvSpPr>
            <a:spLocks noGrp="1"/>
          </p:cNvSpPr>
          <p:nvPr>
            <p:ph type="title"/>
          </p:nvPr>
        </p:nvSpPr>
        <p:spPr>
          <a:xfrm>
            <a:off x="1447800" y="1382125"/>
            <a:ext cx="6477000" cy="1714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38999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946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1783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2352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tel 6"/>
          <p:cNvSpPr>
            <a:spLocks noGrp="1"/>
          </p:cNvSpPr>
          <p:nvPr>
            <p:ph type="title"/>
          </p:nvPr>
        </p:nvSpPr>
        <p:spPr>
          <a:xfrm>
            <a:off x="1447800" y="1382125"/>
            <a:ext cx="6477000" cy="1714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17155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5275"/>
            <a:ext cx="9142413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1" b="1780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2352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tel 6"/>
          <p:cNvSpPr>
            <a:spLocks noGrp="1"/>
          </p:cNvSpPr>
          <p:nvPr>
            <p:ph type="title"/>
          </p:nvPr>
        </p:nvSpPr>
        <p:spPr>
          <a:xfrm>
            <a:off x="1447800" y="1382125"/>
            <a:ext cx="6477000" cy="1714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049569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6388"/>
            <a:ext cx="7224713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1" b="1780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2352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tel 6"/>
          <p:cNvSpPr>
            <a:spLocks noGrp="1"/>
          </p:cNvSpPr>
          <p:nvPr>
            <p:ph type="title"/>
          </p:nvPr>
        </p:nvSpPr>
        <p:spPr>
          <a:xfrm>
            <a:off x="1447800" y="1382125"/>
            <a:ext cx="6477000" cy="1714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90703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7" descr="bakgrunn-PP-cruice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6388"/>
            <a:ext cx="9144000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1783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2352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tel 6"/>
          <p:cNvSpPr>
            <a:spLocks noGrp="1"/>
          </p:cNvSpPr>
          <p:nvPr>
            <p:ph type="title"/>
          </p:nvPr>
        </p:nvSpPr>
        <p:spPr>
          <a:xfrm>
            <a:off x="1447800" y="1382125"/>
            <a:ext cx="6477000" cy="17145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45880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e 5" descr="mønster-hjørne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81325" y="744538"/>
            <a:ext cx="6172200" cy="43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Bild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2352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400050"/>
            <a:ext cx="739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HEADING</a:t>
            </a:r>
          </a:p>
        </p:txBody>
      </p:sp>
      <p:sp>
        <p:nvSpPr>
          <p:cNvPr id="1029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857250"/>
            <a:ext cx="82296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 smtClean="0"/>
              <a:t>BODY TEXT</a:t>
            </a:r>
          </a:p>
          <a:p>
            <a:pPr lvl="1"/>
            <a:r>
              <a:rPr lang="nb-NO" altLang="nb-NO" smtClean="0"/>
              <a:t>Body text</a:t>
            </a:r>
          </a:p>
          <a:p>
            <a:pPr lvl="2"/>
            <a:r>
              <a:rPr lang="nb-NO" altLang="nb-NO" smtClean="0"/>
              <a:t>Body text</a:t>
            </a:r>
          </a:p>
          <a:p>
            <a:pPr lvl="3"/>
            <a:r>
              <a:rPr lang="nb-NO" altLang="nb-NO" smtClean="0"/>
              <a:t>Body text</a:t>
            </a:r>
          </a:p>
          <a:p>
            <a:pPr lvl="4"/>
            <a:r>
              <a:rPr lang="nb-NO" altLang="nb-NO" smtClean="0"/>
              <a:t>Body text</a:t>
            </a:r>
          </a:p>
        </p:txBody>
      </p:sp>
      <p:sp>
        <p:nvSpPr>
          <p:cNvPr id="1031" name="TekstSylinder 1"/>
          <p:cNvSpPr txBox="1">
            <a:spLocks noChangeArrowheads="1"/>
          </p:cNvSpPr>
          <p:nvPr/>
        </p:nvSpPr>
        <p:spPr bwMode="auto">
          <a:xfrm>
            <a:off x="76200" y="1257300"/>
            <a:ext cx="20574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endParaRPr lang="nb-NO" smtClean="0"/>
          </a:p>
        </p:txBody>
      </p:sp>
      <p:pic>
        <p:nvPicPr>
          <p:cNvPr id="2" name="Bilde 9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04800"/>
            <a:ext cx="22352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62" r:id="rId1"/>
    <p:sldLayoutId id="2147484663" r:id="rId2"/>
    <p:sldLayoutId id="2147484664" r:id="rId3"/>
    <p:sldLayoutId id="2147484661" r:id="rId4"/>
    <p:sldLayoutId id="2147484665" r:id="rId5"/>
    <p:sldLayoutId id="2147484666" r:id="rId6"/>
    <p:sldLayoutId id="2147484667" r:id="rId7"/>
    <p:sldLayoutId id="2147484668" r:id="rId8"/>
    <p:sldLayoutId id="2147484669" r:id="rId9"/>
    <p:sldLayoutId id="2147484670" r:id="rId10"/>
    <p:sldLayoutId id="2147484671" r:id="rId11"/>
    <p:sldLayoutId id="2147484672" r:id="rId12"/>
    <p:sldLayoutId id="2147484673" r:id="rId13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0084C1"/>
          </a:solidFill>
          <a:latin typeface="+mj-lt"/>
          <a:ea typeface="MS PGothic" panose="020B0600070205080204" pitchFamily="34" charset="-128"/>
          <a:cs typeface="Century Gothic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84C1"/>
          </a:solidFill>
          <a:latin typeface="Arial" charset="0"/>
          <a:ea typeface="MS PGothic" panose="020B0600070205080204" pitchFamily="34" charset="-128"/>
          <a:cs typeface="Arial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84C1"/>
          </a:solidFill>
          <a:latin typeface="Arial" charset="0"/>
          <a:ea typeface="MS PGothic" panose="020B0600070205080204" pitchFamily="34" charset="-128"/>
          <a:cs typeface="Arial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84C1"/>
          </a:solidFill>
          <a:latin typeface="Arial" charset="0"/>
          <a:ea typeface="MS PGothic" panose="020B0600070205080204" pitchFamily="34" charset="-128"/>
          <a:cs typeface="Arial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84C1"/>
          </a:solidFill>
          <a:latin typeface="Arial" charset="0"/>
          <a:ea typeface="MS PGothic" panose="020B0600070205080204" pitchFamily="34" charset="-128"/>
          <a:cs typeface="Arial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08000"/>
          </a:solidFill>
          <a:latin typeface="Georgia" charset="0"/>
          <a:ea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08000"/>
          </a:solidFill>
          <a:latin typeface="Georgia" charset="0"/>
          <a:ea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08000"/>
          </a:solidFill>
          <a:latin typeface="Georgia" charset="0"/>
          <a:ea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rgbClr val="008000"/>
          </a:solidFill>
          <a:latin typeface="Georgia" charset="0"/>
          <a:ea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5F8DAC"/>
        </a:buClr>
        <a:buSzPct val="100000"/>
        <a:buBlip>
          <a:blip r:embed="rId17"/>
        </a:buBlip>
        <a:defRPr sz="2000" kern="1200">
          <a:solidFill>
            <a:schemeClr val="tx1"/>
          </a:solidFill>
          <a:latin typeface="Arial"/>
          <a:ea typeface="MS PGothic" panose="020B0600070205080204" pitchFamily="34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5F8DAC"/>
        </a:buClr>
        <a:buSzPct val="80000"/>
        <a:buBlip>
          <a:blip r:embed="rId18"/>
        </a:buBlip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5F8DAC"/>
        </a:buClr>
        <a:buSzPct val="60000"/>
        <a:buBlip>
          <a:blip r:embed="rId19"/>
        </a:buBlip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5F8DAC"/>
        </a:buClr>
        <a:buSzPct val="60000"/>
        <a:buBlip>
          <a:blip r:embed="rId19"/>
        </a:buBlip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5F8DAC"/>
        </a:buClr>
        <a:buSzPct val="60000"/>
        <a:buBlip>
          <a:blip r:embed="rId19"/>
        </a:buBlip>
        <a:defRPr kern="1200">
          <a:solidFill>
            <a:schemeClr val="tx1"/>
          </a:solidFill>
          <a:latin typeface="Arial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24000" y="1314450"/>
            <a:ext cx="5151120" cy="548879"/>
          </a:xfrm>
        </p:spPr>
        <p:txBody>
          <a:bodyPr/>
          <a:lstStyle/>
          <a:p>
            <a:r>
              <a:rPr lang="nb-NO" dirty="0" smtClean="0"/>
              <a:t>Sigmund Berle Jensen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>
          <a:xfrm>
            <a:off x="2895600" y="1943100"/>
            <a:ext cx="3770376" cy="628650"/>
          </a:xfrm>
        </p:spPr>
        <p:txBody>
          <a:bodyPr/>
          <a:lstStyle/>
          <a:p>
            <a:r>
              <a:rPr lang="nb-NO" dirty="0"/>
              <a:t>A</a:t>
            </a:r>
            <a:r>
              <a:rPr lang="nb-NO" dirty="0" smtClean="0"/>
              <a:t>dministrerende </a:t>
            </a:r>
            <a:r>
              <a:rPr lang="nb-NO" dirty="0"/>
              <a:t>direktør </a:t>
            </a:r>
            <a:r>
              <a:rPr lang="nb-NO" dirty="0" smtClean="0"/>
              <a:t>i GS1 </a:t>
            </a:r>
            <a:r>
              <a:rPr lang="nb-NO" dirty="0"/>
              <a:t>Norway og </a:t>
            </a:r>
            <a:r>
              <a:rPr lang="nb-NO" dirty="0" err="1" smtClean="0"/>
              <a:t>Tradesolution</a:t>
            </a:r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811" y="1490472"/>
            <a:ext cx="2199323" cy="219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121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l="16836" t="5967" r="17505" b="16661"/>
          <a:stretch/>
        </p:blipFill>
        <p:spPr>
          <a:xfrm>
            <a:off x="277906" y="487482"/>
            <a:ext cx="6078070" cy="44765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3581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72" y="62755"/>
            <a:ext cx="4765727" cy="501269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815">
            <a:off x="4429807" y="630221"/>
            <a:ext cx="4426080" cy="29507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4"/>
          <a:srcRect t="50049"/>
          <a:stretch/>
        </p:blipFill>
        <p:spPr>
          <a:xfrm rot="761451">
            <a:off x="4905783" y="3434345"/>
            <a:ext cx="3759739" cy="126211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6449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4001" cy="514350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/>
          <a:srcRect l="34056" t="21062" r="35066" b="10681"/>
          <a:stretch/>
        </p:blipFill>
        <p:spPr>
          <a:xfrm>
            <a:off x="2788023" y="311688"/>
            <a:ext cx="3218330" cy="444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22" y="400050"/>
            <a:ext cx="5033852" cy="428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1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520" y="1"/>
            <a:ext cx="10204356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Hva gjør Dagligvarebransjen?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27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61" y="565280"/>
            <a:ext cx="6361669" cy="452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2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Gir effekt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>
          <a:xfrm>
            <a:off x="457200" y="1055076"/>
            <a:ext cx="8153400" cy="374552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nb-NO" dirty="0" smtClean="0"/>
              <a:t>Oppmerksomhet, lederforståelse og forankring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 smtClean="0"/>
              <a:t>Kompetansebygging og tiltak</a:t>
            </a:r>
          </a:p>
          <a:p>
            <a:pPr marL="457200" indent="-457200">
              <a:buFont typeface="+mj-lt"/>
              <a:buAutoNum type="arabicPeriod"/>
            </a:pPr>
            <a:r>
              <a:rPr lang="nb-NO" dirty="0" smtClean="0"/>
              <a:t>Kvalitetsforbedring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71" y="2526532"/>
            <a:ext cx="7827962" cy="146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7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08" y="-42333"/>
            <a:ext cx="5209279" cy="52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75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tel 1"/>
          <p:cNvSpPr>
            <a:spLocks noGrp="1"/>
          </p:cNvSpPr>
          <p:nvPr>
            <p:ph type="title"/>
          </p:nvPr>
        </p:nvSpPr>
        <p:spPr>
          <a:xfrm>
            <a:off x="1524000" y="1314450"/>
            <a:ext cx="7391400" cy="549275"/>
          </a:xfrm>
        </p:spPr>
        <p:txBody>
          <a:bodyPr/>
          <a:lstStyle/>
          <a:p>
            <a:r>
              <a:rPr lang="nb-NO" altLang="nb-NO" sz="2800" dirty="0"/>
              <a:t>Datakvalitet – en viktig del av </a:t>
            </a:r>
            <a:r>
              <a:rPr lang="nb-NO" altLang="nb-NO" sz="2800" dirty="0" smtClean="0"/>
              <a:t>merkevaren</a:t>
            </a:r>
          </a:p>
        </p:txBody>
      </p:sp>
      <p:sp>
        <p:nvSpPr>
          <p:cNvPr id="28674" name="Plassholder for tekst 2"/>
          <p:cNvSpPr>
            <a:spLocks noGrp="1"/>
          </p:cNvSpPr>
          <p:nvPr>
            <p:ph type="body" sz="quarter" idx="10"/>
          </p:nvPr>
        </p:nvSpPr>
        <p:spPr>
          <a:xfrm>
            <a:off x="2895600" y="1943099"/>
            <a:ext cx="5912338" cy="1425331"/>
          </a:xfrm>
        </p:spPr>
        <p:txBody>
          <a:bodyPr/>
          <a:lstStyle/>
          <a:p>
            <a:r>
              <a:rPr lang="da-DK" altLang="nb-NO" sz="1600" dirty="0">
                <a:latin typeface="Arial" panose="020B0604020202020204" pitchFamily="34" charset="0"/>
              </a:rPr>
              <a:t>Riktig informasjon om produktet til rett tid er viktig for konkurranseevnen til norske merkevareleverandører i dag – og blir enda viktigere i fremtiden. </a:t>
            </a:r>
          </a:p>
          <a:p>
            <a:r>
              <a:rPr lang="da-DK" altLang="nb-NO" sz="1400" dirty="0" smtClean="0">
                <a:latin typeface="Arial" panose="020B0604020202020204" pitchFamily="34" charset="0"/>
              </a:rPr>
              <a:t>	</a:t>
            </a:r>
          </a:p>
          <a:p>
            <a:r>
              <a:rPr lang="da-DK" altLang="nb-NO" sz="1400" dirty="0">
                <a:latin typeface="Arial" panose="020B0604020202020204" pitchFamily="34" charset="0"/>
              </a:rPr>
              <a:t>	</a:t>
            </a:r>
            <a:r>
              <a:rPr lang="da-DK" altLang="nb-NO" sz="1400" dirty="0" smtClean="0">
                <a:latin typeface="Arial" panose="020B0604020202020204" pitchFamily="34" charset="0"/>
              </a:rPr>
              <a:t>  	</a:t>
            </a:r>
            <a:r>
              <a:rPr lang="da-DK" altLang="nb-NO" sz="1200" dirty="0" smtClean="0">
                <a:latin typeface="Arial" panose="020B0604020202020204" pitchFamily="34" charset="0"/>
              </a:rPr>
              <a:t>Sigmund </a:t>
            </a:r>
            <a:r>
              <a:rPr lang="da-DK" altLang="nb-NO" sz="1200" dirty="0">
                <a:latin typeface="Arial" panose="020B0604020202020204" pitchFamily="34" charset="0"/>
              </a:rPr>
              <a:t>Berle Jensen, adm. dir. i GS1 Norway og Tradesolution</a:t>
            </a:r>
          </a:p>
          <a:p>
            <a:endParaRPr lang="nb-NO" altLang="nb-NO" sz="1400" dirty="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Har tenkt å si litt om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 dirty="0" smtClean="0"/>
          </a:p>
          <a:p>
            <a:r>
              <a:rPr lang="nb-NO" dirty="0" smtClean="0"/>
              <a:t>Hvorfor data og informasjon om produktet er så viktig?</a:t>
            </a:r>
          </a:p>
          <a:p>
            <a:r>
              <a:rPr lang="nb-NO" dirty="0" smtClean="0"/>
              <a:t>Hvorfor datakvalitet er avgjørende?</a:t>
            </a:r>
          </a:p>
          <a:p>
            <a:r>
              <a:rPr lang="nb-NO" dirty="0" smtClean="0"/>
              <a:t>Hvorfor blir det ennå viktigere i fremtiden?</a:t>
            </a:r>
          </a:p>
          <a:p>
            <a:endParaRPr lang="nb-NO" dirty="0"/>
          </a:p>
          <a:p>
            <a:r>
              <a:rPr lang="nb-NO" dirty="0" smtClean="0"/>
              <a:t>Hva gjør dagligvarebransjen?</a:t>
            </a:r>
          </a:p>
          <a:p>
            <a:r>
              <a:rPr lang="nb-NO" dirty="0" smtClean="0"/>
              <a:t>Hvordan kan emballasjeindustrien hjelpe til?</a:t>
            </a:r>
          </a:p>
          <a:p>
            <a:endParaRPr lang="nb-NO" dirty="0"/>
          </a:p>
          <a:p>
            <a:r>
              <a:rPr lang="nb-NO" dirty="0" smtClean="0"/>
              <a:t>Oppsummering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0680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Masterdata om produktet brukes i hele verdikjeden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t="16129" b="18509"/>
          <a:stretch/>
        </p:blipFill>
        <p:spPr>
          <a:xfrm>
            <a:off x="457200" y="1875466"/>
            <a:ext cx="8530578" cy="664778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 bwMode="auto">
          <a:xfrm>
            <a:off x="8229600" y="3011019"/>
            <a:ext cx="5597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b-NO" sz="1600" b="1" dirty="0" smtClean="0">
                <a:solidFill>
                  <a:srgbClr val="245270"/>
                </a:solidFill>
              </a:rPr>
              <a:t>Søk</a:t>
            </a:r>
          </a:p>
        </p:txBody>
      </p:sp>
      <p:sp>
        <p:nvSpPr>
          <p:cNvPr id="6" name="TekstSylinder 5"/>
          <p:cNvSpPr txBox="1"/>
          <p:nvPr/>
        </p:nvSpPr>
        <p:spPr bwMode="auto">
          <a:xfrm>
            <a:off x="3102202" y="3910718"/>
            <a:ext cx="109837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b-NO" sz="1600" b="1" dirty="0" smtClean="0">
                <a:solidFill>
                  <a:srgbClr val="245270"/>
                </a:solidFill>
              </a:rPr>
              <a:t>Statistikk</a:t>
            </a:r>
          </a:p>
        </p:txBody>
      </p:sp>
      <p:sp>
        <p:nvSpPr>
          <p:cNvPr id="7" name="TekstSylinder 6"/>
          <p:cNvSpPr txBox="1"/>
          <p:nvPr/>
        </p:nvSpPr>
        <p:spPr bwMode="auto">
          <a:xfrm>
            <a:off x="4433970" y="2995266"/>
            <a:ext cx="19752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b-NO" sz="1600" b="1" dirty="0">
                <a:solidFill>
                  <a:srgbClr val="245270"/>
                </a:solidFill>
              </a:rPr>
              <a:t>Ø</a:t>
            </a:r>
            <a:r>
              <a:rPr lang="nb-NO" sz="1600" b="1" dirty="0" smtClean="0">
                <a:solidFill>
                  <a:srgbClr val="245270"/>
                </a:solidFill>
              </a:rPr>
              <a:t>konomisystemer</a:t>
            </a:r>
          </a:p>
        </p:txBody>
      </p:sp>
      <p:sp>
        <p:nvSpPr>
          <p:cNvPr id="8" name="TekstSylinder 7"/>
          <p:cNvSpPr txBox="1"/>
          <p:nvPr/>
        </p:nvSpPr>
        <p:spPr bwMode="auto">
          <a:xfrm>
            <a:off x="2017133" y="3445967"/>
            <a:ext cx="19270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b-NO" sz="1600" b="1" dirty="0" smtClean="0">
                <a:solidFill>
                  <a:srgbClr val="245270"/>
                </a:solidFill>
              </a:rPr>
              <a:t>Transportbooking</a:t>
            </a:r>
          </a:p>
        </p:txBody>
      </p:sp>
      <p:sp>
        <p:nvSpPr>
          <p:cNvPr id="9" name="TekstSylinder 8"/>
          <p:cNvSpPr txBox="1"/>
          <p:nvPr/>
        </p:nvSpPr>
        <p:spPr bwMode="auto">
          <a:xfrm>
            <a:off x="7340231" y="3639303"/>
            <a:ext cx="9012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b-NO" sz="1600" b="1" dirty="0" smtClean="0">
                <a:solidFill>
                  <a:srgbClr val="245270"/>
                </a:solidFill>
              </a:rPr>
              <a:t>Bonger</a:t>
            </a:r>
          </a:p>
        </p:txBody>
      </p:sp>
      <p:sp>
        <p:nvSpPr>
          <p:cNvPr id="10" name="TekstSylinder 9"/>
          <p:cNvSpPr txBox="1"/>
          <p:nvPr/>
        </p:nvSpPr>
        <p:spPr bwMode="auto">
          <a:xfrm>
            <a:off x="6468936" y="3039563"/>
            <a:ext cx="98296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b-NO" sz="1600" b="1" dirty="0" smtClean="0">
                <a:solidFill>
                  <a:srgbClr val="245270"/>
                </a:solidFill>
              </a:rPr>
              <a:t>Plakater</a:t>
            </a:r>
          </a:p>
        </p:txBody>
      </p:sp>
      <p:sp>
        <p:nvSpPr>
          <p:cNvPr id="11" name="TekstSylinder 10"/>
          <p:cNvSpPr txBox="1"/>
          <p:nvPr/>
        </p:nvSpPr>
        <p:spPr bwMode="auto">
          <a:xfrm>
            <a:off x="7102196" y="4500212"/>
            <a:ext cx="15985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b-NO" sz="1600" b="1" dirty="0" smtClean="0">
                <a:solidFill>
                  <a:srgbClr val="245270"/>
                </a:solidFill>
              </a:rPr>
              <a:t>Markedsføring</a:t>
            </a:r>
          </a:p>
        </p:txBody>
      </p:sp>
      <p:sp>
        <p:nvSpPr>
          <p:cNvPr id="12" name="TekstSylinder 11"/>
          <p:cNvSpPr txBox="1"/>
          <p:nvPr/>
        </p:nvSpPr>
        <p:spPr bwMode="auto">
          <a:xfrm>
            <a:off x="528918" y="3910718"/>
            <a:ext cx="198644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b-NO" sz="1600" b="1" dirty="0" smtClean="0">
                <a:solidFill>
                  <a:srgbClr val="245270"/>
                </a:solidFill>
              </a:rPr>
              <a:t>Logistikksystemer</a:t>
            </a:r>
          </a:p>
        </p:txBody>
      </p:sp>
      <p:sp>
        <p:nvSpPr>
          <p:cNvPr id="13" name="TekstSylinder 12"/>
          <p:cNvSpPr txBox="1"/>
          <p:nvPr/>
        </p:nvSpPr>
        <p:spPr bwMode="auto">
          <a:xfrm>
            <a:off x="3766030" y="4501667"/>
            <a:ext cx="210987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b-NO" sz="1600" b="1" dirty="0" smtClean="0">
                <a:solidFill>
                  <a:srgbClr val="245270"/>
                </a:solidFill>
              </a:rPr>
              <a:t>Space management</a:t>
            </a:r>
          </a:p>
        </p:txBody>
      </p:sp>
      <p:sp>
        <p:nvSpPr>
          <p:cNvPr id="14" name="TekstSylinder 13"/>
          <p:cNvSpPr txBox="1"/>
          <p:nvPr/>
        </p:nvSpPr>
        <p:spPr bwMode="auto">
          <a:xfrm>
            <a:off x="5616344" y="4087640"/>
            <a:ext cx="15648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b-NO" sz="1600" b="1" dirty="0" smtClean="0">
                <a:solidFill>
                  <a:srgbClr val="245270"/>
                </a:solidFill>
              </a:rPr>
              <a:t>Hylleforkanter</a:t>
            </a:r>
          </a:p>
        </p:txBody>
      </p:sp>
      <p:sp>
        <p:nvSpPr>
          <p:cNvPr id="15" name="TekstSylinder 14"/>
          <p:cNvSpPr txBox="1"/>
          <p:nvPr/>
        </p:nvSpPr>
        <p:spPr bwMode="auto">
          <a:xfrm>
            <a:off x="4365841" y="3586215"/>
            <a:ext cx="21339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b-NO" sz="1600" b="1" dirty="0" smtClean="0">
                <a:solidFill>
                  <a:srgbClr val="245270"/>
                </a:solidFill>
              </a:rPr>
              <a:t>Butikkdatasystemer</a:t>
            </a:r>
          </a:p>
        </p:txBody>
      </p:sp>
      <p:sp>
        <p:nvSpPr>
          <p:cNvPr id="16" name="TekstSylinder 15"/>
          <p:cNvSpPr txBox="1"/>
          <p:nvPr/>
        </p:nvSpPr>
        <p:spPr bwMode="auto">
          <a:xfrm>
            <a:off x="1120588" y="4500212"/>
            <a:ext cx="17908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b-NO" sz="1600" b="1" dirty="0" smtClean="0">
                <a:solidFill>
                  <a:srgbClr val="245270"/>
                </a:solidFill>
              </a:rPr>
              <a:t>Salgsoppfølging</a:t>
            </a:r>
          </a:p>
        </p:txBody>
      </p:sp>
      <p:sp>
        <p:nvSpPr>
          <p:cNvPr id="17" name="TekstSylinder 16"/>
          <p:cNvSpPr txBox="1"/>
          <p:nvPr/>
        </p:nvSpPr>
        <p:spPr bwMode="auto">
          <a:xfrm>
            <a:off x="513533" y="3011019"/>
            <a:ext cx="257634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nb-NO" sz="1600" b="1" dirty="0" smtClean="0">
                <a:solidFill>
                  <a:srgbClr val="245270"/>
                </a:solidFill>
              </a:rPr>
              <a:t>Produksjonsplanlegging</a:t>
            </a:r>
          </a:p>
        </p:txBody>
      </p:sp>
    </p:spTree>
    <p:extLst>
      <p:ext uri="{BB962C8B-B14F-4D97-AF65-F5344CB8AC3E}">
        <p14:creationId xmlns:p14="http://schemas.microsoft.com/office/powerpoint/2010/main" val="12677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Feil og mangler gir store ringvirkninger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 rotWithShape="1">
          <a:blip r:embed="rId2"/>
          <a:srcRect b="18471"/>
          <a:stretch/>
        </p:blipFill>
        <p:spPr>
          <a:xfrm>
            <a:off x="1389528" y="857250"/>
            <a:ext cx="6705600" cy="410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3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977"/>
            <a:ext cx="9144000" cy="519545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Automatisering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82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516652"/>
            <a:ext cx="7391400" cy="457200"/>
          </a:xfrm>
        </p:spPr>
        <p:txBody>
          <a:bodyPr/>
          <a:lstStyle/>
          <a:p>
            <a:r>
              <a:rPr lang="nb-NO" dirty="0" smtClean="0"/>
              <a:t>Automatisering krever data med høy kvalitet </a:t>
            </a: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24" y="1091739"/>
            <a:ext cx="5845908" cy="3902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050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4366" cy="51435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Digitalisering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67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540720"/>
            <a:ext cx="7391400" cy="457200"/>
          </a:xfrm>
        </p:spPr>
        <p:txBody>
          <a:bodyPr/>
          <a:lstStyle/>
          <a:p>
            <a:r>
              <a:rPr lang="nb-NO" dirty="0" smtClean="0"/>
              <a:t>Det </a:t>
            </a:r>
            <a:r>
              <a:rPr lang="nb-NO" dirty="0"/>
              <a:t>som kan digitaliseres vil bli </a:t>
            </a:r>
            <a:r>
              <a:rPr lang="nb-NO" dirty="0" smtClean="0"/>
              <a:t>digitalisert…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62" y="1446305"/>
            <a:ext cx="3862986" cy="32243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3"/>
          <a:srcRect r="20098"/>
          <a:stretch/>
        </p:blipFill>
        <p:spPr>
          <a:xfrm>
            <a:off x="4652027" y="1446304"/>
            <a:ext cx="3864444" cy="322430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1204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desolution-ppt">
  <a:themeElements>
    <a:clrScheme name="Egendefinert 5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008EC5"/>
      </a:hlink>
      <a:folHlink>
        <a:srgbClr val="F8CE8A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flip="none" rotWithShape="1">
          <a:gsLst>
            <a:gs pos="0">
              <a:srgbClr val="006600"/>
            </a:gs>
            <a:gs pos="100000">
              <a:srgbClr val="A0C73A"/>
            </a:gs>
          </a:gsLst>
          <a:lin ang="16200000" scaled="0"/>
          <a:tileRect/>
        </a:gradFill>
        <a:ln w="9525">
          <a:noFill/>
          <a:round/>
          <a:headEnd/>
          <a:tailEnd/>
        </a:ln>
      </a:spPr>
      <a:bodyPr>
        <a:prstTxWarp prst="textNoShape">
          <a:avLst/>
        </a:prstTxWarp>
      </a:bodyPr>
      <a:lstStyle>
        <a:defPPr>
          <a:defRPr/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Tradesolution-ppt 16-9.ppt [Skrivebeskyttet] [Kompatibilitetsmodus]" id="{C4B927C6-C48F-4FEF-BD25-B1AA341DA0A9}" vid="{4E0929C9-C58F-4630-A28F-51073FF9B83A}"/>
    </a:ext>
  </a:ext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Presentasjon mal  16-9</Template>
  <TotalTime>297</TotalTime>
  <Words>139</Words>
  <Application>Microsoft Office PowerPoint</Application>
  <PresentationFormat>Skjermfremvisning (16:9)</PresentationFormat>
  <Paragraphs>40</Paragraphs>
  <Slides>17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18" baseType="lpstr">
      <vt:lpstr>Tradesolution-ppt</vt:lpstr>
      <vt:lpstr>Sigmund Berle Jensen</vt:lpstr>
      <vt:lpstr>Datakvalitet – en viktig del av merkevaren</vt:lpstr>
      <vt:lpstr>Har tenkt å si litt om</vt:lpstr>
      <vt:lpstr>Masterdata om produktet brukes i hele verdikjeden</vt:lpstr>
      <vt:lpstr>Feil og mangler gir store ringvirkninger</vt:lpstr>
      <vt:lpstr>Automatisering</vt:lpstr>
      <vt:lpstr>Automatisering krever data med høy kvalitet </vt:lpstr>
      <vt:lpstr>Digitalisering</vt:lpstr>
      <vt:lpstr>Det som kan digitaliseres vil bli digitalisert… </vt:lpstr>
      <vt:lpstr>PowerPoint-presentasjon</vt:lpstr>
      <vt:lpstr>PowerPoint-presentasjon</vt:lpstr>
      <vt:lpstr>PowerPoint-presentasjon</vt:lpstr>
      <vt:lpstr>PowerPoint-presentasjon</vt:lpstr>
      <vt:lpstr>Hva gjør Dagligvarebransjen?</vt:lpstr>
      <vt:lpstr>PowerPoint-presentasjon</vt:lpstr>
      <vt:lpstr>Gir effekt</vt:lpstr>
      <vt:lpstr>PowerPoint-presentasjon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Sigmund Berle Jensen</dc:creator>
  <cp:lastModifiedBy>Per Øyvind Nordberg</cp:lastModifiedBy>
  <cp:revision>50</cp:revision>
  <cp:lastPrinted>2011-09-22T08:37:27Z</cp:lastPrinted>
  <dcterms:created xsi:type="dcterms:W3CDTF">2015-10-21T05:59:09Z</dcterms:created>
  <dcterms:modified xsi:type="dcterms:W3CDTF">2015-11-04T07:50:18Z</dcterms:modified>
</cp:coreProperties>
</file>