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"/>
  </p:notesMasterIdLst>
  <p:sldIdLst>
    <p:sldId id="469" r:id="rId2"/>
    <p:sldId id="449" r:id="rId3"/>
    <p:sldId id="451" r:id="rId4"/>
    <p:sldId id="444" r:id="rId5"/>
    <p:sldId id="445" r:id="rId6"/>
    <p:sldId id="448" r:id="rId7"/>
    <p:sldId id="447" r:id="rId8"/>
    <p:sldId id="446" r:id="rId9"/>
    <p:sldId id="466" r:id="rId10"/>
    <p:sldId id="465" r:id="rId11"/>
    <p:sldId id="453" r:id="rId12"/>
    <p:sldId id="467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8" r:id="rId23"/>
    <p:sldId id="464" r:id="rId24"/>
  </p:sldIdLst>
  <p:sldSz cx="9144000" cy="5715000" type="screen16x1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4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E71"/>
    <a:srgbClr val="D0D0D0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556" autoAdjust="0"/>
  </p:normalViewPr>
  <p:slideViewPr>
    <p:cSldViewPr snapToGrid="0">
      <p:cViewPr>
        <p:scale>
          <a:sx n="90" d="100"/>
          <a:sy n="90" d="100"/>
        </p:scale>
        <p:origin x="-738" y="-636"/>
      </p:cViewPr>
      <p:guideLst>
        <p:guide orient="horz" pos="1074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24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Turnover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24"/>
            <c:invertIfNegative val="0"/>
            <c:bubble3D val="0"/>
          </c:dPt>
          <c:dPt>
            <c:idx val="25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cat>
            <c:strRef>
              <c:f>Sheet1!$A$2:$A$28</c:f>
              <c:strCache>
                <c:ptCount val="27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49.677</c:v>
                </c:pt>
                <c:pt idx="1">
                  <c:v>57.863</c:v>
                </c:pt>
                <c:pt idx="2">
                  <c:v>63.74</c:v>
                </c:pt>
                <c:pt idx="3">
                  <c:v>68.037999999999997</c:v>
                </c:pt>
                <c:pt idx="4">
                  <c:v>79.427000000000007</c:v>
                </c:pt>
                <c:pt idx="5">
                  <c:v>95.614000000000004</c:v>
                </c:pt>
                <c:pt idx="6">
                  <c:v>129.31700000000001</c:v>
                </c:pt>
                <c:pt idx="7">
                  <c:v>240.24700000000001</c:v>
                </c:pt>
                <c:pt idx="8">
                  <c:v>269.30900000000008</c:v>
                </c:pt>
                <c:pt idx="9">
                  <c:v>295.69299999999993</c:v>
                </c:pt>
                <c:pt idx="10">
                  <c:v>356.19499999999999</c:v>
                </c:pt>
                <c:pt idx="11">
                  <c:v>374.87299999999999</c:v>
                </c:pt>
                <c:pt idx="12">
                  <c:v>407.06</c:v>
                </c:pt>
                <c:pt idx="13">
                  <c:v>430.20299999999992</c:v>
                </c:pt>
                <c:pt idx="14">
                  <c:v>513.28399999999999</c:v>
                </c:pt>
                <c:pt idx="15">
                  <c:v>611.5</c:v>
                </c:pt>
                <c:pt idx="16">
                  <c:v>645.70000000000005</c:v>
                </c:pt>
                <c:pt idx="17">
                  <c:v>695.2</c:v>
                </c:pt>
                <c:pt idx="18">
                  <c:v>769</c:v>
                </c:pt>
                <c:pt idx="19">
                  <c:v>720</c:v>
                </c:pt>
                <c:pt idx="20">
                  <c:v>819</c:v>
                </c:pt>
                <c:pt idx="21" formatCode="#,##0">
                  <c:v>1130</c:v>
                </c:pt>
                <c:pt idx="22">
                  <c:v>982</c:v>
                </c:pt>
                <c:pt idx="23" formatCode="#,##0">
                  <c:v>1047</c:v>
                </c:pt>
                <c:pt idx="24" formatCode="#,##0">
                  <c:v>1222</c:v>
                </c:pt>
                <c:pt idx="25" formatCode="#,##0">
                  <c:v>1687</c:v>
                </c:pt>
                <c:pt idx="26">
                  <c:v>1746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899712"/>
        <c:axId val="44901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Sites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19</c:v>
                </c:pt>
                <c:pt idx="7">
                  <c:v>26</c:v>
                </c:pt>
                <c:pt idx="8">
                  <c:v>25</c:v>
                </c:pt>
                <c:pt idx="9">
                  <c:v>29</c:v>
                </c:pt>
                <c:pt idx="10">
                  <c:v>33</c:v>
                </c:pt>
                <c:pt idx="11">
                  <c:v>33</c:v>
                </c:pt>
                <c:pt idx="12">
                  <c:v>34</c:v>
                </c:pt>
                <c:pt idx="13">
                  <c:v>38</c:v>
                </c:pt>
                <c:pt idx="14">
                  <c:v>46</c:v>
                </c:pt>
                <c:pt idx="15">
                  <c:v>47</c:v>
                </c:pt>
                <c:pt idx="16">
                  <c:v>50</c:v>
                </c:pt>
                <c:pt idx="17">
                  <c:v>48</c:v>
                </c:pt>
                <c:pt idx="18">
                  <c:v>46</c:v>
                </c:pt>
                <c:pt idx="19">
                  <c:v>41</c:v>
                </c:pt>
                <c:pt idx="20">
                  <c:v>50</c:v>
                </c:pt>
                <c:pt idx="21">
                  <c:v>50</c:v>
                </c:pt>
                <c:pt idx="22">
                  <c:v>48</c:v>
                </c:pt>
                <c:pt idx="23">
                  <c:v>47</c:v>
                </c:pt>
                <c:pt idx="24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33504"/>
        <c:axId val="44903040"/>
      </c:lineChart>
      <c:catAx>
        <c:axId val="448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nb-NO"/>
          </a:p>
        </c:txPr>
        <c:crossAx val="44901504"/>
        <c:crosses val="autoZero"/>
        <c:auto val="1"/>
        <c:lblAlgn val="ctr"/>
        <c:lblOffset val="100"/>
        <c:noMultiLvlLbl val="0"/>
      </c:catAx>
      <c:valAx>
        <c:axId val="44901504"/>
        <c:scaling>
          <c:orientation val="minMax"/>
          <c:max val="2000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  <a:effectLst/>
          </c:spPr>
        </c:majorGridlines>
        <c:numFmt formatCode="&quot;£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nb-NO"/>
          </a:p>
        </c:txPr>
        <c:crossAx val="44899712"/>
        <c:crosses val="autoZero"/>
        <c:crossBetween val="between"/>
      </c:valAx>
      <c:valAx>
        <c:axId val="449030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nb-NO"/>
          </a:p>
        </c:txPr>
        <c:crossAx val="44933504"/>
        <c:crosses val="max"/>
        <c:crossBetween val="between"/>
      </c:valAx>
      <c:catAx>
        <c:axId val="4493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9030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78000">
                  <a:srgbClr val="808080"/>
                </a:gs>
                <a:gs pos="56000">
                  <a:srgbClr val="A6A6A6"/>
                </a:gs>
                <a:gs pos="100000">
                  <a:srgbClr val="595959"/>
                </a:gs>
              </a:gsLst>
              <a:path path="circle">
                <a:fillToRect l="100000" t="100000"/>
              </a:path>
              <a:tileRect r="-100000" b="-100000"/>
            </a:gradFill>
            <a:ln w="41251">
              <a:solidFill>
                <a:schemeClr val="bg1"/>
              </a:solidFill>
            </a:ln>
          </c:spPr>
          <c:cat>
            <c:strRef>
              <c:f>Sheet1!$A$2:$A$5</c:f>
              <c:strCache>
                <c:ptCount val="4"/>
                <c:pt idx="0">
                  <c:v>Surface coatings</c:v>
                </c:pt>
                <c:pt idx="1">
                  <c:v>Pharmaceutical</c:v>
                </c:pt>
                <c:pt idx="2">
                  <c:v>Personal care and cosmetics</c:v>
                </c:pt>
                <c:pt idx="3">
                  <c:v>Other non food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9.0000000000000024E-2</c:v>
                </c:pt>
                <c:pt idx="1">
                  <c:v>4.0000000000000022E-2</c:v>
                </c:pt>
                <c:pt idx="2">
                  <c:v>0.15000000000000011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50000">
                  <a:srgbClr val="EA9313"/>
                </a:gs>
                <a:gs pos="100000">
                  <a:srgbClr val="EC7E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41265">
              <a:solidFill>
                <a:schemeClr val="bg1">
                  <a:alpha val="98000"/>
                </a:schemeClr>
              </a:solidFill>
            </a:ln>
          </c:spPr>
          <c:cat>
            <c:strRef>
              <c:f>Sheet1!$A$2:$A$6</c:f>
              <c:strCache>
                <c:ptCount val="5"/>
                <c:pt idx="0">
                  <c:v>Dairy Products</c:v>
                </c:pt>
                <c:pt idx="1">
                  <c:v>Barrier foods</c:v>
                </c:pt>
                <c:pt idx="2">
                  <c:v>Coffee</c:v>
                </c:pt>
                <c:pt idx="3">
                  <c:v>Spreads</c:v>
                </c:pt>
                <c:pt idx="4">
                  <c:v>Other food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6.0000000000000032E-2</c:v>
                </c:pt>
                <c:pt idx="2">
                  <c:v>0.1</c:v>
                </c:pt>
                <c:pt idx="3">
                  <c:v>0.1</c:v>
                </c:pt>
                <c:pt idx="4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7026508556"/>
          <c:y val="0.19604137011477701"/>
          <c:w val="0.62565894422923396"/>
          <c:h val="0.753615380457306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cat>
            <c:strRef>
              <c:f>Sheet1!$A$2:$A$5</c:f>
              <c:strCache>
                <c:ptCount val="4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  <c:pt idx="3">
                  <c:v>RoW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</c:v>
                </c:pt>
                <c:pt idx="1">
                  <c:v>0.08</c:v>
                </c:pt>
                <c:pt idx="2">
                  <c:v>0.05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7026508556"/>
          <c:y val="0.19604137011477701"/>
          <c:w val="0.62565894422923396"/>
          <c:h val="0.753615380457306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Food Packaging</c:v>
                </c:pt>
                <c:pt idx="1">
                  <c:v>Non Food Packaging</c:v>
                </c:pt>
                <c:pt idx="2">
                  <c:v>Personal Care</c:v>
                </c:pt>
                <c:pt idx="3">
                  <c:v>Beverages</c:v>
                </c:pt>
                <c:pt idx="4">
                  <c:v>Healthcare</c:v>
                </c:pt>
                <c:pt idx="5">
                  <c:v>Technical Components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0.23</c:v>
                </c:pt>
                <c:pt idx="2">
                  <c:v>0.16</c:v>
                </c:pt>
                <c:pt idx="3">
                  <c:v>0.09</c:v>
                </c:pt>
                <c:pt idx="4">
                  <c:v>0.04</c:v>
                </c:pt>
                <c:pt idx="5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9A83-7BFA-4746-A990-D5A1944CB8F5}" type="datetimeFigureOut">
              <a:rPr lang="en-GB" smtClean="0"/>
              <a:pPr/>
              <a:t>03/11/2015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7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7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30A91-D393-4B07-847F-ADE342AB5B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3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1FAB-3EEB-4E6C-AF0E-BE1896FA795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32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32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70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1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1FAB-3EEB-4E6C-AF0E-BE1896FA795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2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41363"/>
            <a:ext cx="5911850" cy="36941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8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383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41363"/>
            <a:ext cx="5911850" cy="36941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F1FAB-3EEB-4E6C-AF0E-BE1896FA795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37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55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1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39775"/>
            <a:ext cx="591185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C4BB-FDCE-4A5A-96E9-EFD077984FA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2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04000" y="0"/>
            <a:ext cx="4547898" cy="292504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80409" y="645771"/>
            <a:ext cx="17953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>
                <a:solidFill>
                  <a:srgbClr val="FF8200"/>
                </a:solidFill>
              </a:rPr>
              <a:t>RPC – THE ESSENTIAL INGREDIENT</a:t>
            </a:r>
            <a:endParaRPr lang="en-GB" sz="800" dirty="0">
              <a:solidFill>
                <a:srgbClr val="FF82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3" y="469193"/>
            <a:ext cx="766678" cy="486780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 userDrawn="1"/>
        </p:nvSpPr>
        <p:spPr bwMode="auto">
          <a:xfrm>
            <a:off x="8753476" y="2895457"/>
            <a:ext cx="390525" cy="501793"/>
          </a:xfrm>
          <a:custGeom>
            <a:avLst/>
            <a:gdLst>
              <a:gd name="T0" fmla="*/ 228 w 394"/>
              <a:gd name="T1" fmla="*/ 0 h 456"/>
              <a:gd name="T2" fmla="*/ 0 w 394"/>
              <a:gd name="T3" fmla="*/ 228 h 456"/>
              <a:gd name="T4" fmla="*/ 228 w 394"/>
              <a:gd name="T5" fmla="*/ 456 h 456"/>
              <a:gd name="T6" fmla="*/ 394 w 394"/>
              <a:gd name="T7" fmla="*/ 385 h 456"/>
              <a:gd name="T8" fmla="*/ 394 w 394"/>
              <a:gd name="T9" fmla="*/ 72 h 456"/>
              <a:gd name="T10" fmla="*/ 228 w 394"/>
              <a:gd name="T1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456">
                <a:moveTo>
                  <a:pt x="228" y="0"/>
                </a:moveTo>
                <a:cubicBezTo>
                  <a:pt x="102" y="0"/>
                  <a:pt x="0" y="102"/>
                  <a:pt x="0" y="228"/>
                </a:cubicBezTo>
                <a:cubicBezTo>
                  <a:pt x="0" y="354"/>
                  <a:pt x="102" y="456"/>
                  <a:pt x="228" y="456"/>
                </a:cubicBezTo>
                <a:cubicBezTo>
                  <a:pt x="294" y="456"/>
                  <a:pt x="352" y="429"/>
                  <a:pt x="394" y="385"/>
                </a:cubicBezTo>
                <a:cubicBezTo>
                  <a:pt x="394" y="72"/>
                  <a:pt x="394" y="72"/>
                  <a:pt x="394" y="72"/>
                </a:cubicBezTo>
                <a:cubicBezTo>
                  <a:pt x="352" y="28"/>
                  <a:pt x="294" y="0"/>
                  <a:pt x="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6C6D70"/>
              </a:solidFill>
            </a:endParaRP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940393" y="3076681"/>
            <a:ext cx="99152" cy="144180"/>
          </a:xfrm>
          <a:custGeom>
            <a:avLst/>
            <a:gdLst>
              <a:gd name="T0" fmla="*/ 323 w 596"/>
              <a:gd name="T1" fmla="*/ 394 h 780"/>
              <a:gd name="T2" fmla="*/ 0 w 596"/>
              <a:gd name="T3" fmla="*/ 179 h 780"/>
              <a:gd name="T4" fmla="*/ 0 w 596"/>
              <a:gd name="T5" fmla="*/ 0 h 780"/>
              <a:gd name="T6" fmla="*/ 596 w 596"/>
              <a:gd name="T7" fmla="*/ 394 h 780"/>
              <a:gd name="T8" fmla="*/ 0 w 596"/>
              <a:gd name="T9" fmla="*/ 780 h 780"/>
              <a:gd name="T10" fmla="*/ 0 w 596"/>
              <a:gd name="T11" fmla="*/ 601 h 780"/>
              <a:gd name="T12" fmla="*/ 323 w 596"/>
              <a:gd name="T13" fmla="*/ 39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80">
                <a:moveTo>
                  <a:pt x="323" y="394"/>
                </a:moveTo>
                <a:lnTo>
                  <a:pt x="0" y="179"/>
                </a:lnTo>
                <a:lnTo>
                  <a:pt x="0" y="0"/>
                </a:lnTo>
                <a:lnTo>
                  <a:pt x="596" y="394"/>
                </a:lnTo>
                <a:lnTo>
                  <a:pt x="0" y="780"/>
                </a:lnTo>
                <a:lnTo>
                  <a:pt x="0" y="601"/>
                </a:lnTo>
                <a:lnTo>
                  <a:pt x="323" y="3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6C6D7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8001" y="5480000"/>
            <a:ext cx="214962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©2015 RPC </a:t>
            </a:r>
            <a:r>
              <a:rPr lang="en-US" sz="900" dirty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Group </a:t>
            </a:r>
            <a:r>
              <a:rPr lang="en-US" sz="900" dirty="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Plc. </a:t>
            </a:r>
            <a:r>
              <a:rPr lang="en-US" sz="900" dirty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t>All rights reserved</a:t>
            </a:r>
            <a:endParaRPr lang="en-GB" sz="9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3197158" y="3739744"/>
            <a:ext cx="1465200" cy="16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93" y="1187224"/>
            <a:ext cx="2296800" cy="2552000"/>
          </a:xfrm>
          <a:prstGeom prst="ellipse">
            <a:avLst/>
          </a:prstGeom>
        </p:spPr>
      </p:pic>
      <p:sp>
        <p:nvSpPr>
          <p:cNvPr id="17" name="Oval 16"/>
          <p:cNvSpPr>
            <a:spLocks noChangeAspect="1"/>
          </p:cNvSpPr>
          <p:nvPr userDrawn="1"/>
        </p:nvSpPr>
        <p:spPr>
          <a:xfrm>
            <a:off x="7232677" y="1266038"/>
            <a:ext cx="637200" cy="708000"/>
          </a:xfrm>
          <a:prstGeom prst="ellipse">
            <a:avLst/>
          </a:prstGeom>
          <a:solidFill>
            <a:srgbClr val="B8997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69" y="3399366"/>
            <a:ext cx="1321200" cy="1468000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31" y="3248048"/>
            <a:ext cx="1396800" cy="1552000"/>
          </a:xfrm>
          <a:prstGeom prst="ellipse">
            <a:avLst/>
          </a:prstGeom>
        </p:spPr>
      </p:pic>
      <p:sp>
        <p:nvSpPr>
          <p:cNvPr id="20" name="Oval 19"/>
          <p:cNvSpPr>
            <a:spLocks noChangeAspect="1"/>
          </p:cNvSpPr>
          <p:nvPr userDrawn="1"/>
        </p:nvSpPr>
        <p:spPr>
          <a:xfrm>
            <a:off x="5126638" y="4108674"/>
            <a:ext cx="860400" cy="956000"/>
          </a:xfrm>
          <a:prstGeom prst="ellipse">
            <a:avLst/>
          </a:prstGeom>
          <a:solidFill>
            <a:srgbClr val="F0F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280000"/>
            <a:ext cx="4032000" cy="76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2080000"/>
            <a:ext cx="4032000" cy="840000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28000" y="600000"/>
            <a:ext cx="2160000" cy="2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8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4000" y="1280000"/>
            <a:ext cx="8136000" cy="443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8000" y="280000"/>
            <a:ext cx="2160946" cy="20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4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4000" y="1280000"/>
            <a:ext cx="8136000" cy="443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8000" y="280000"/>
            <a:ext cx="2160946" cy="20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1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4000" y="-1"/>
            <a:ext cx="8136000" cy="5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228000" y="119724"/>
            <a:ext cx="2160000" cy="1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900" dirty="0" smtClean="0">
                <a:solidFill>
                  <a:prstClr val="white"/>
                </a:solidFill>
              </a:rPr>
              <a:t>RPC Group Plc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8" y="108269"/>
            <a:ext cx="531018" cy="336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640000"/>
            <a:ext cx="8136000" cy="6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520000"/>
            <a:ext cx="5148000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8753476" y="2895457"/>
            <a:ext cx="390525" cy="501793"/>
          </a:xfrm>
          <a:custGeom>
            <a:avLst/>
            <a:gdLst>
              <a:gd name="T0" fmla="*/ 228 w 394"/>
              <a:gd name="T1" fmla="*/ 0 h 456"/>
              <a:gd name="T2" fmla="*/ 0 w 394"/>
              <a:gd name="T3" fmla="*/ 228 h 456"/>
              <a:gd name="T4" fmla="*/ 228 w 394"/>
              <a:gd name="T5" fmla="*/ 456 h 456"/>
              <a:gd name="T6" fmla="*/ 394 w 394"/>
              <a:gd name="T7" fmla="*/ 385 h 456"/>
              <a:gd name="T8" fmla="*/ 394 w 394"/>
              <a:gd name="T9" fmla="*/ 72 h 456"/>
              <a:gd name="T10" fmla="*/ 228 w 394"/>
              <a:gd name="T1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456">
                <a:moveTo>
                  <a:pt x="228" y="0"/>
                </a:moveTo>
                <a:cubicBezTo>
                  <a:pt x="102" y="0"/>
                  <a:pt x="0" y="102"/>
                  <a:pt x="0" y="228"/>
                </a:cubicBezTo>
                <a:cubicBezTo>
                  <a:pt x="0" y="354"/>
                  <a:pt x="102" y="456"/>
                  <a:pt x="228" y="456"/>
                </a:cubicBezTo>
                <a:cubicBezTo>
                  <a:pt x="294" y="456"/>
                  <a:pt x="352" y="429"/>
                  <a:pt x="394" y="385"/>
                </a:cubicBezTo>
                <a:cubicBezTo>
                  <a:pt x="394" y="72"/>
                  <a:pt x="394" y="72"/>
                  <a:pt x="394" y="72"/>
                </a:cubicBezTo>
                <a:cubicBezTo>
                  <a:pt x="352" y="28"/>
                  <a:pt x="294" y="0"/>
                  <a:pt x="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6C6D7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802419" y="3040827"/>
            <a:ext cx="1875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fld id="{B53AE1E9-179E-4A1B-9B34-9DEFEF857E3E}" type="slidenum">
              <a:rPr lang="en-GB" sz="1200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sz="1200" dirty="0" smtClean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791575" y="3058582"/>
            <a:ext cx="87120" cy="189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8000" y="280000"/>
            <a:ext cx="2160946" cy="20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363" indent="-180975" algn="l" defTabSz="914400" rtl="0" eaLnBrk="1" latinLnBrk="0" hangingPunct="1"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39750" indent="-1793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19138" indent="-1793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jpg"/><Relationship Id="rId18" Type="http://schemas.openxmlformats.org/officeDocument/2006/relationships/image" Target="../media/image81.jpg"/><Relationship Id="rId26" Type="http://schemas.openxmlformats.org/officeDocument/2006/relationships/image" Target="../media/image89.jpeg"/><Relationship Id="rId3" Type="http://schemas.openxmlformats.org/officeDocument/2006/relationships/image" Target="../media/image66.gif"/><Relationship Id="rId21" Type="http://schemas.openxmlformats.org/officeDocument/2006/relationships/image" Target="../media/image84.png"/><Relationship Id="rId7" Type="http://schemas.openxmlformats.org/officeDocument/2006/relationships/image" Target="../media/image70.jpeg"/><Relationship Id="rId12" Type="http://schemas.openxmlformats.org/officeDocument/2006/relationships/image" Target="../media/image75.jpg"/><Relationship Id="rId17" Type="http://schemas.openxmlformats.org/officeDocument/2006/relationships/image" Target="../media/image80.gif"/><Relationship Id="rId25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24" Type="http://schemas.openxmlformats.org/officeDocument/2006/relationships/image" Target="../media/image87.jpeg"/><Relationship Id="rId5" Type="http://schemas.openxmlformats.org/officeDocument/2006/relationships/image" Target="../media/image68.jpg"/><Relationship Id="rId15" Type="http://schemas.openxmlformats.org/officeDocument/2006/relationships/image" Target="../media/image78.png"/><Relationship Id="rId23" Type="http://schemas.openxmlformats.org/officeDocument/2006/relationships/image" Target="../media/image86.gif"/><Relationship Id="rId10" Type="http://schemas.openxmlformats.org/officeDocument/2006/relationships/image" Target="../media/image73.jpg"/><Relationship Id="rId19" Type="http://schemas.openxmlformats.org/officeDocument/2006/relationships/image" Target="../media/image82.jpeg"/><Relationship Id="rId4" Type="http://schemas.openxmlformats.org/officeDocument/2006/relationships/image" Target="../media/image67.jpeg"/><Relationship Id="rId9" Type="http://schemas.openxmlformats.org/officeDocument/2006/relationships/image" Target="../media/image72.jpg"/><Relationship Id="rId14" Type="http://schemas.openxmlformats.org/officeDocument/2006/relationships/image" Target="../media/image77.png"/><Relationship Id="rId22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wmv"/><Relationship Id="rId13" Type="http://schemas.openxmlformats.org/officeDocument/2006/relationships/image" Target="../media/image19.jpeg"/><Relationship Id="rId18" Type="http://schemas.openxmlformats.org/officeDocument/2006/relationships/image" Target="../media/image24.jpg"/><Relationship Id="rId3" Type="http://schemas.microsoft.com/office/2007/relationships/media" Target="../media/media2.wmv"/><Relationship Id="rId7" Type="http://schemas.microsoft.com/office/2007/relationships/media" Target="../media/media4.wmv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image" Target="../media/image22.png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17.jpeg"/><Relationship Id="rId5" Type="http://schemas.microsoft.com/office/2007/relationships/media" Target="../media/media3.wmv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5.xml"/><Relationship Id="rId4" Type="http://schemas.openxmlformats.org/officeDocument/2006/relationships/video" Target="../media/media2.wmv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Søren Marcussen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6102" y="2280351"/>
            <a:ext cx="4032000" cy="345891"/>
          </a:xfrm>
        </p:spPr>
        <p:txBody>
          <a:bodyPr/>
          <a:lstStyle/>
          <a:p>
            <a:r>
              <a:rPr lang="nb-NO" dirty="0"/>
              <a:t>CSO </a:t>
            </a:r>
            <a:r>
              <a:rPr lang="nb-NO" dirty="0" smtClean="0"/>
              <a:t> i RPC Superfos siden </a:t>
            </a:r>
            <a:r>
              <a:rPr lang="nb-NO" dirty="0"/>
              <a:t>2008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72" y="574158"/>
            <a:ext cx="32591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9516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531" y="648483"/>
            <a:ext cx="6238828" cy="4683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423" y="3928238"/>
            <a:ext cx="244234" cy="21479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809657" y="3976884"/>
            <a:ext cx="728718" cy="17311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180000" bIns="0" rtlCol="0" anchor="ctr">
            <a:spAutoFit/>
          </a:bodyPr>
          <a:lstStyle/>
          <a:p>
            <a:pPr algn="ctr"/>
            <a:r>
              <a:rPr lang="en-GB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Mullsjö</a:t>
            </a:r>
            <a:endParaRPr lang="en-GB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412436" y="3762089"/>
            <a:ext cx="1048645" cy="214795"/>
            <a:chOff x="3477320" y="4072222"/>
            <a:chExt cx="1048645" cy="2147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320" y="4072222"/>
              <a:ext cx="244234" cy="21479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3673254" y="4093062"/>
              <a:ext cx="852711" cy="1731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0" tIns="0" rIns="180000" bIns="0" rtlCol="0" anchor="ctr">
              <a:spAutoFit/>
            </a:bodyPr>
            <a:lstStyle/>
            <a:p>
              <a:pPr algn="ctr"/>
              <a:r>
                <a:rPr lang="en-GB" sz="8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Lidköping</a:t>
              </a:r>
              <a:endPara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720" y="4288139"/>
            <a:ext cx="244234" cy="2147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990523" y="4174159"/>
            <a:ext cx="796743" cy="17311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180000" bIns="0" rtlCol="0" anchor="ctr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Randers</a:t>
            </a:r>
            <a:endParaRPr lang="en-GB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 flipH="1" flipV="1">
            <a:off x="3009909" y="3558559"/>
            <a:ext cx="58046" cy="45790"/>
          </a:xfrm>
          <a:prstGeom prst="flowChartConnector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da-DK" sz="1050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746869" y="3368642"/>
            <a:ext cx="625170" cy="17311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180000" bIns="0" rtlCol="0" anchor="ctr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Oslo</a:t>
            </a:r>
            <a:endParaRPr lang="en-GB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657531" y="2905656"/>
            <a:ext cx="935665" cy="17311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0" rIns="180000" bIns="0" rtlCol="0" anchor="ctr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Pori (</a:t>
            </a:r>
            <a:r>
              <a:rPr lang="en-GB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Ulvila</a:t>
            </a: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Connector 81"/>
          <p:cNvSpPr/>
          <p:nvPr/>
        </p:nvSpPr>
        <p:spPr>
          <a:xfrm flipV="1">
            <a:off x="4985551" y="3133320"/>
            <a:ext cx="45719" cy="45790"/>
          </a:xfrm>
          <a:prstGeom prst="flowChartConnector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da-DK" sz="1050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9308" y="4439322"/>
            <a:ext cx="943166" cy="214795"/>
            <a:chOff x="1926838" y="4505042"/>
            <a:chExt cx="943166" cy="2147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5770" y="4505042"/>
              <a:ext cx="244234" cy="214795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1926838" y="4546720"/>
              <a:ext cx="711603" cy="1731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0" tIns="0" rIns="180000" bIns="0" rtlCol="0" anchor="ctr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Stilling</a:t>
              </a:r>
              <a:endPara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04000" y="640000"/>
            <a:ext cx="8136000" cy="620000"/>
          </a:xfrm>
        </p:spPr>
        <p:txBody>
          <a:bodyPr/>
          <a:lstStyle/>
          <a:p>
            <a:r>
              <a:rPr lang="da-DK" dirty="0" smtClean="0"/>
              <a:t>RPC Superfos Nordic Sites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29" name="Oval 28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89" y="2985090"/>
            <a:ext cx="411444" cy="3003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00" y="4740242"/>
            <a:ext cx="410018" cy="3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5" y="3295191"/>
            <a:ext cx="411444" cy="27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07" y="2549585"/>
            <a:ext cx="428368" cy="26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63" y="4151265"/>
            <a:ext cx="550596" cy="2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96" y="3643397"/>
            <a:ext cx="550596" cy="35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2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16617" y="2488019"/>
            <a:ext cx="35725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418" y="1791651"/>
            <a:ext cx="6772939" cy="242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8503">
              <a:lnSpc>
                <a:spcPct val="90000"/>
              </a:lnSpc>
              <a:spcBef>
                <a:spcPts val="226"/>
              </a:spcBef>
              <a:spcAft>
                <a:spcPts val="451"/>
              </a:spcAft>
              <a:buClr>
                <a:srgbClr val="EC7E00"/>
              </a:buClr>
            </a:pPr>
            <a:r>
              <a:rPr lang="en-US" sz="5400" b="1" dirty="0">
                <a:solidFill>
                  <a:srgbClr val="EC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Speed kills</a:t>
            </a:r>
          </a:p>
          <a:p>
            <a:pPr lvl="0" algn="ctr" defTabSz="1028503">
              <a:lnSpc>
                <a:spcPct val="90000"/>
              </a:lnSpc>
              <a:spcBef>
                <a:spcPts val="226"/>
              </a:spcBef>
              <a:spcAft>
                <a:spcPts val="451"/>
              </a:spcAft>
              <a:buClr>
                <a:srgbClr val="EC7E00"/>
              </a:buClr>
            </a:pPr>
            <a:r>
              <a:rPr lang="en-US" sz="5400" b="1" dirty="0">
                <a:solidFill>
                  <a:srgbClr val="EC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for the ones who haven’t got it!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7553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9" name="Oval 8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69722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39999"/>
            <a:ext cx="8136000" cy="4336037"/>
          </a:xfrm>
        </p:spPr>
        <p:txBody>
          <a:bodyPr/>
          <a:lstStyle/>
          <a:p>
            <a:r>
              <a:rPr lang="da-DK" sz="4000" dirty="0" smtClean="0"/>
              <a:t>Speed to Market in 3 dimensions:</a:t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2800" dirty="0" smtClean="0"/>
              <a:t>New Product Development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New Designs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err="1" smtClean="0"/>
              <a:t>Daily</a:t>
            </a:r>
            <a:r>
              <a:rPr lang="da-DK" sz="2800" dirty="0" smtClean="0"/>
              <a:t> </a:t>
            </a:r>
            <a:r>
              <a:rPr lang="da-DK" sz="2800" dirty="0" err="1" smtClean="0"/>
              <a:t>Deliveries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34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Superfos – Speed to Market – New Products (Bespoke)</a:t>
            </a:r>
            <a:endParaRPr lang="en-GB" dirty="0"/>
          </a:p>
        </p:txBody>
      </p:sp>
      <p:grpSp>
        <p:nvGrpSpPr>
          <p:cNvPr id="36" name="Gruppe 35"/>
          <p:cNvGrpSpPr/>
          <p:nvPr/>
        </p:nvGrpSpPr>
        <p:grpSpPr>
          <a:xfrm>
            <a:off x="2333321" y="4812855"/>
            <a:ext cx="3400217" cy="545996"/>
            <a:chOff x="2333319" y="4547812"/>
            <a:chExt cx="3400217" cy="545996"/>
          </a:xfrm>
        </p:grpSpPr>
        <p:sp>
          <p:nvSpPr>
            <p:cNvPr id="33" name="Rektangel 32"/>
            <p:cNvSpPr/>
            <p:nvPr/>
          </p:nvSpPr>
          <p:spPr>
            <a:xfrm>
              <a:off x="2333319" y="4676828"/>
              <a:ext cx="3400217" cy="416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Lige pilforbindelse 56"/>
            <p:cNvCxnSpPr/>
            <p:nvPr/>
          </p:nvCxnSpPr>
          <p:spPr>
            <a:xfrm flipV="1">
              <a:off x="2618987" y="4547812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e 15"/>
            <p:cNvGrpSpPr/>
            <p:nvPr/>
          </p:nvGrpSpPr>
          <p:grpSpPr>
            <a:xfrm>
              <a:off x="2466702" y="4717847"/>
              <a:ext cx="301906" cy="301906"/>
              <a:chOff x="6825343" y="3155544"/>
              <a:chExt cx="382828" cy="382828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kstfelt 17"/>
              <p:cNvSpPr txBox="1"/>
              <p:nvPr/>
            </p:nvSpPr>
            <p:spPr>
              <a:xfrm>
                <a:off x="6948530" y="3210595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15" name="Tekstfelt 14"/>
            <p:cNvSpPr txBox="1"/>
            <p:nvPr/>
          </p:nvSpPr>
          <p:spPr>
            <a:xfrm>
              <a:off x="2984394" y="4782298"/>
              <a:ext cx="263020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Ideas, objectives</a:t>
              </a:r>
              <a:r>
                <a:rPr lang="da-DK" sz="1050" b="1" dirty="0">
                  <a:solidFill>
                    <a:schemeClr val="tx2"/>
                  </a:solidFill>
                </a:rPr>
                <a:t> </a:t>
              </a:r>
              <a:r>
                <a:rPr lang="da-DK" sz="1050" b="1" dirty="0" smtClean="0">
                  <a:solidFill>
                    <a:schemeClr val="tx2"/>
                  </a:solidFill>
                </a:rPr>
                <a:t>&amp; feasability </a:t>
              </a:r>
            </a:p>
          </p:txBody>
        </p:sp>
      </p:grpSp>
      <p:pic>
        <p:nvPicPr>
          <p:cNvPr id="62" name="Billede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63" y="803660"/>
            <a:ext cx="1706540" cy="1798693"/>
          </a:xfrm>
          <a:prstGeom prst="rect">
            <a:avLst/>
          </a:prstGeom>
        </p:spPr>
      </p:pic>
      <p:grpSp>
        <p:nvGrpSpPr>
          <p:cNvPr id="25" name="Gruppe 24"/>
          <p:cNvGrpSpPr/>
          <p:nvPr/>
        </p:nvGrpSpPr>
        <p:grpSpPr>
          <a:xfrm>
            <a:off x="2325476" y="4206061"/>
            <a:ext cx="3408060" cy="541181"/>
            <a:chOff x="2325476" y="3941017"/>
            <a:chExt cx="3408060" cy="541181"/>
          </a:xfrm>
        </p:grpSpPr>
        <p:sp>
          <p:nvSpPr>
            <p:cNvPr id="32" name="Rektangel 31"/>
            <p:cNvSpPr/>
            <p:nvPr/>
          </p:nvSpPr>
          <p:spPr>
            <a:xfrm>
              <a:off x="2325476" y="4075176"/>
              <a:ext cx="3408060" cy="4070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Lige pilforbindelse 49"/>
            <p:cNvCxnSpPr/>
            <p:nvPr/>
          </p:nvCxnSpPr>
          <p:spPr>
            <a:xfrm flipV="1">
              <a:off x="2618987" y="3941017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felt 14"/>
            <p:cNvSpPr txBox="1"/>
            <p:nvPr/>
          </p:nvSpPr>
          <p:spPr>
            <a:xfrm>
              <a:off x="2968612" y="4169756"/>
              <a:ext cx="141670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Design </a:t>
              </a:r>
              <a:r>
                <a:rPr lang="da-DK" sz="1050" b="1" dirty="0">
                  <a:solidFill>
                    <a:schemeClr val="tx2"/>
                  </a:solidFill>
                </a:rPr>
                <a:t>p</a:t>
              </a:r>
              <a:r>
                <a:rPr lang="da-DK" sz="1050" b="1" dirty="0" smtClean="0">
                  <a:solidFill>
                    <a:schemeClr val="tx2"/>
                  </a:solidFill>
                </a:rPr>
                <a:t>roposal</a:t>
              </a:r>
            </a:p>
          </p:txBody>
        </p:sp>
        <p:grpSp>
          <p:nvGrpSpPr>
            <p:cNvPr id="76" name="Gruppe 75"/>
            <p:cNvGrpSpPr/>
            <p:nvPr/>
          </p:nvGrpSpPr>
          <p:grpSpPr>
            <a:xfrm>
              <a:off x="2466702" y="4113499"/>
              <a:ext cx="301906" cy="301906"/>
              <a:chOff x="6825343" y="3155544"/>
              <a:chExt cx="382828" cy="382828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ekstfelt 77"/>
              <p:cNvSpPr txBox="1"/>
              <p:nvPr/>
            </p:nvSpPr>
            <p:spPr>
              <a:xfrm>
                <a:off x="6948715" y="3200334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6" name="Gruppe 25"/>
          <p:cNvGrpSpPr/>
          <p:nvPr/>
        </p:nvGrpSpPr>
        <p:grpSpPr>
          <a:xfrm>
            <a:off x="2350044" y="3578241"/>
            <a:ext cx="3805327" cy="578396"/>
            <a:chOff x="2350042" y="3313197"/>
            <a:chExt cx="3805327" cy="578395"/>
          </a:xfrm>
        </p:grpSpPr>
        <p:sp>
          <p:nvSpPr>
            <p:cNvPr id="31" name="Rektangel 30"/>
            <p:cNvSpPr/>
            <p:nvPr/>
          </p:nvSpPr>
          <p:spPr>
            <a:xfrm>
              <a:off x="2350042" y="3452947"/>
              <a:ext cx="3383494" cy="438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Lige pilforbindelse 55"/>
            <p:cNvCxnSpPr/>
            <p:nvPr/>
          </p:nvCxnSpPr>
          <p:spPr>
            <a:xfrm flipV="1">
              <a:off x="2610882" y="3313197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felt 13"/>
            <p:cNvSpPr txBox="1"/>
            <p:nvPr/>
          </p:nvSpPr>
          <p:spPr>
            <a:xfrm>
              <a:off x="2984394" y="3578845"/>
              <a:ext cx="317097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Creation of tools, mould, artwork design</a:t>
              </a:r>
            </a:p>
          </p:txBody>
        </p:sp>
        <p:grpSp>
          <p:nvGrpSpPr>
            <p:cNvPr id="79" name="Gruppe 78"/>
            <p:cNvGrpSpPr/>
            <p:nvPr/>
          </p:nvGrpSpPr>
          <p:grpSpPr>
            <a:xfrm>
              <a:off x="2455029" y="3504407"/>
              <a:ext cx="301906" cy="301906"/>
              <a:chOff x="6825343" y="3155544"/>
              <a:chExt cx="382828" cy="382828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Tekstfelt 80"/>
              <p:cNvSpPr txBox="1"/>
              <p:nvPr/>
            </p:nvSpPr>
            <p:spPr>
              <a:xfrm>
                <a:off x="6948715" y="3200334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7" name="Gruppe 26"/>
          <p:cNvGrpSpPr/>
          <p:nvPr/>
        </p:nvGrpSpPr>
        <p:grpSpPr>
          <a:xfrm>
            <a:off x="2356686" y="2965604"/>
            <a:ext cx="3376850" cy="529439"/>
            <a:chOff x="2356686" y="2700559"/>
            <a:chExt cx="3376850" cy="529439"/>
          </a:xfrm>
        </p:grpSpPr>
        <p:sp>
          <p:nvSpPr>
            <p:cNvPr id="30" name="Rektangel 29"/>
            <p:cNvSpPr/>
            <p:nvPr/>
          </p:nvSpPr>
          <p:spPr>
            <a:xfrm>
              <a:off x="2356686" y="2838060"/>
              <a:ext cx="3376850" cy="39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2984394" y="2957653"/>
              <a:ext cx="169053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Testing prototypes </a:t>
              </a:r>
            </a:p>
          </p:txBody>
        </p:sp>
        <p:cxnSp>
          <p:nvCxnSpPr>
            <p:cNvPr id="52" name="Lige pilforbindelse 51"/>
            <p:cNvCxnSpPr/>
            <p:nvPr/>
          </p:nvCxnSpPr>
          <p:spPr>
            <a:xfrm flipV="1">
              <a:off x="2600818" y="2700559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uppe 81"/>
            <p:cNvGrpSpPr/>
            <p:nvPr/>
          </p:nvGrpSpPr>
          <p:grpSpPr>
            <a:xfrm>
              <a:off x="2449865" y="2872517"/>
              <a:ext cx="301906" cy="301906"/>
              <a:chOff x="6825343" y="3155544"/>
              <a:chExt cx="382828" cy="38282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kstfelt 83"/>
              <p:cNvSpPr txBox="1"/>
              <p:nvPr/>
            </p:nvSpPr>
            <p:spPr>
              <a:xfrm>
                <a:off x="6948715" y="3200334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8" name="Gruppe 27"/>
          <p:cNvGrpSpPr/>
          <p:nvPr/>
        </p:nvGrpSpPr>
        <p:grpSpPr>
          <a:xfrm>
            <a:off x="2352488" y="2358132"/>
            <a:ext cx="3381048" cy="540462"/>
            <a:chOff x="2352488" y="2093089"/>
            <a:chExt cx="3381048" cy="540462"/>
          </a:xfrm>
        </p:grpSpPr>
        <p:sp>
          <p:nvSpPr>
            <p:cNvPr id="58" name="Rektangel 57"/>
            <p:cNvSpPr/>
            <p:nvPr/>
          </p:nvSpPr>
          <p:spPr>
            <a:xfrm>
              <a:off x="2352488" y="2241613"/>
              <a:ext cx="3381048" cy="39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2991208" y="2348343"/>
              <a:ext cx="124538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Packaging samples</a:t>
              </a:r>
            </a:p>
          </p:txBody>
        </p:sp>
        <p:cxnSp>
          <p:nvCxnSpPr>
            <p:cNvPr id="73" name="Lige pilforbindelse 72"/>
            <p:cNvCxnSpPr/>
            <p:nvPr/>
          </p:nvCxnSpPr>
          <p:spPr>
            <a:xfrm flipV="1">
              <a:off x="2602598" y="2093089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uppe 84"/>
            <p:cNvGrpSpPr/>
            <p:nvPr/>
          </p:nvGrpSpPr>
          <p:grpSpPr>
            <a:xfrm>
              <a:off x="2449865" y="2258624"/>
              <a:ext cx="301906" cy="301906"/>
              <a:chOff x="6825343" y="3155544"/>
              <a:chExt cx="382828" cy="382828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kstfelt 86"/>
              <p:cNvSpPr txBox="1"/>
              <p:nvPr/>
            </p:nvSpPr>
            <p:spPr>
              <a:xfrm>
                <a:off x="6948715" y="3200334"/>
                <a:ext cx="168262" cy="312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9" name="Gruppe 28"/>
          <p:cNvGrpSpPr/>
          <p:nvPr/>
        </p:nvGrpSpPr>
        <p:grpSpPr>
          <a:xfrm>
            <a:off x="2325477" y="1770992"/>
            <a:ext cx="3408061" cy="536777"/>
            <a:chOff x="2325475" y="1505948"/>
            <a:chExt cx="3408061" cy="536777"/>
          </a:xfrm>
        </p:grpSpPr>
        <p:sp>
          <p:nvSpPr>
            <p:cNvPr id="63" name="Rektangel 62"/>
            <p:cNvSpPr/>
            <p:nvPr/>
          </p:nvSpPr>
          <p:spPr>
            <a:xfrm>
              <a:off x="2325475" y="1650787"/>
              <a:ext cx="3408061" cy="39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kstfelt 10"/>
            <p:cNvSpPr txBox="1"/>
            <p:nvPr/>
          </p:nvSpPr>
          <p:spPr>
            <a:xfrm>
              <a:off x="2937236" y="1766794"/>
              <a:ext cx="199407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100" b="1" dirty="0" smtClean="0">
                  <a:solidFill>
                    <a:schemeClr val="tx2"/>
                  </a:solidFill>
                </a:rPr>
                <a:t>Last modifications</a:t>
              </a:r>
            </a:p>
          </p:txBody>
        </p:sp>
        <p:cxnSp>
          <p:nvCxnSpPr>
            <p:cNvPr id="74" name="Lige pilforbindelse 73"/>
            <p:cNvCxnSpPr/>
            <p:nvPr/>
          </p:nvCxnSpPr>
          <p:spPr>
            <a:xfrm flipV="1">
              <a:off x="2600818" y="1505948"/>
              <a:ext cx="0" cy="195193"/>
            </a:xfrm>
            <a:prstGeom prst="straightConnector1">
              <a:avLst/>
            </a:prstGeom>
            <a:ln>
              <a:solidFill>
                <a:schemeClr val="tx2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pe 87"/>
            <p:cNvGrpSpPr/>
            <p:nvPr/>
          </p:nvGrpSpPr>
          <p:grpSpPr>
            <a:xfrm>
              <a:off x="2445525" y="1671496"/>
              <a:ext cx="301906" cy="301906"/>
              <a:chOff x="6825343" y="3155544"/>
              <a:chExt cx="382828" cy="382828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kstfelt 89"/>
              <p:cNvSpPr txBox="1"/>
              <p:nvPr/>
            </p:nvSpPr>
            <p:spPr>
              <a:xfrm>
                <a:off x="6948715" y="3200334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34" name="Gruppe 33"/>
          <p:cNvGrpSpPr/>
          <p:nvPr/>
        </p:nvGrpSpPr>
        <p:grpSpPr>
          <a:xfrm>
            <a:off x="2325476" y="1329690"/>
            <a:ext cx="3408060" cy="391938"/>
            <a:chOff x="2325476" y="1064647"/>
            <a:chExt cx="3408060" cy="391938"/>
          </a:xfrm>
        </p:grpSpPr>
        <p:sp>
          <p:nvSpPr>
            <p:cNvPr id="64" name="Rektangel 63"/>
            <p:cNvSpPr/>
            <p:nvPr/>
          </p:nvSpPr>
          <p:spPr>
            <a:xfrm>
              <a:off x="2325476" y="1064647"/>
              <a:ext cx="3408060" cy="391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12700" dir="5400000" algn="ctr" rotWithShape="0">
                <a:srgbClr val="6B6B6B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a-D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kstfelt 14"/>
            <p:cNvSpPr txBox="1"/>
            <p:nvPr/>
          </p:nvSpPr>
          <p:spPr>
            <a:xfrm>
              <a:off x="2921847" y="1176395"/>
              <a:ext cx="269275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50" b="1" dirty="0" smtClean="0">
                  <a:solidFill>
                    <a:schemeClr val="tx2"/>
                  </a:solidFill>
                </a:rPr>
                <a:t>Customised pack is ready for production</a:t>
              </a:r>
            </a:p>
          </p:txBody>
        </p:sp>
        <p:grpSp>
          <p:nvGrpSpPr>
            <p:cNvPr id="91" name="Gruppe 90"/>
            <p:cNvGrpSpPr/>
            <p:nvPr/>
          </p:nvGrpSpPr>
          <p:grpSpPr>
            <a:xfrm>
              <a:off x="2449865" y="1098755"/>
              <a:ext cx="301906" cy="301906"/>
              <a:chOff x="6825343" y="3155544"/>
              <a:chExt cx="382828" cy="382828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6825343" y="3155544"/>
                <a:ext cx="382828" cy="38282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12700" dir="5400000" algn="ctr" rotWithShape="0">
                  <a:srgbClr val="6B6B6B">
                    <a:alpha val="6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2"/>
                  </a:buClr>
                </a:pPr>
                <a:endParaRPr lang="da-DK" sz="105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kstfelt 92"/>
              <p:cNvSpPr txBox="1"/>
              <p:nvPr/>
            </p:nvSpPr>
            <p:spPr>
              <a:xfrm>
                <a:off x="6959161" y="3200334"/>
                <a:ext cx="168262" cy="312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600" b="1" dirty="0" smtClean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pic>
        <p:nvPicPr>
          <p:cNvPr id="5" name="Bille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98" y="2805210"/>
            <a:ext cx="1480191" cy="893370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6068596" y="1328056"/>
            <a:ext cx="2517992" cy="4033640"/>
            <a:chOff x="6132394" y="1050809"/>
            <a:chExt cx="2517992" cy="403364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6132394" y="1050809"/>
              <a:ext cx="2517992" cy="403364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25400" cap="rnd">
              <a:solidFill>
                <a:schemeClr val="bg1"/>
              </a:solidFill>
            </a:ln>
            <a:effectLst>
              <a:outerShdw blurRad="63500" dist="12700" dir="5400000" algn="ctr" rotWithShape="0">
                <a:schemeClr val="tx2">
                  <a:alpha val="65000"/>
                </a:schemeClr>
              </a:outerShdw>
            </a:effectLst>
          </p:spPr>
          <p:txBody>
            <a:bodyPr vert="horz" lIns="180000" tIns="144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buFontTx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27000" indent="-127000" algn="l" defTabSz="914400" rtl="0" eaLnBrk="1" latinLnBrk="0" hangingPunct="1"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07975" indent="-128588" algn="l" defTabSz="914400" rtl="0" eaLnBrk="1" latinLnBrk="0" hangingPunct="1"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–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95300" indent="-134938" algn="l" defTabSz="914400" rtl="0" eaLnBrk="1" latinLnBrk="0" hangingPunct="1">
                <a:spcBef>
                  <a:spcPts val="400"/>
                </a:spcBef>
                <a:buFont typeface="Arial" pitchFamily="34" charset="0"/>
                <a:buChar char="–"/>
                <a:defRPr sz="10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Clr>
                  <a:schemeClr val="accent1"/>
                </a:buClr>
                <a:buNone/>
              </a:pPr>
              <a:endParaRPr lang="en-GB" sz="1400" b="1" dirty="0" smtClean="0"/>
            </a:p>
            <a:p>
              <a:pPr marL="0" lvl="1" indent="0">
                <a:buClr>
                  <a:schemeClr val="accent1"/>
                </a:buClr>
                <a:buNone/>
              </a:pPr>
              <a:endParaRPr lang="en-GB" sz="1400" b="1" dirty="0"/>
            </a:p>
            <a:p>
              <a:pPr marL="0" lvl="1" indent="0">
                <a:buClr>
                  <a:schemeClr val="accent1"/>
                </a:buClr>
                <a:buNone/>
              </a:pPr>
              <a:endParaRPr lang="en-GB" sz="1400" b="1" dirty="0" smtClean="0"/>
            </a:p>
            <a:p>
              <a:pPr marL="0" lvl="1" indent="0">
                <a:buClr>
                  <a:schemeClr val="accent1"/>
                </a:buClr>
                <a:buNone/>
              </a:pPr>
              <a:endParaRPr lang="en-GB" sz="1800" dirty="0" smtClean="0"/>
            </a:p>
            <a:p>
              <a:pPr marL="179387" lvl="2" indent="0">
                <a:buFont typeface="Arial" pitchFamily="34" charset="0"/>
                <a:buNone/>
              </a:pPr>
              <a:endParaRPr lang="en-GB" dirty="0" smtClean="0"/>
            </a:p>
            <a:p>
              <a:pPr lvl="2"/>
              <a:endParaRPr lang="en-GB" dirty="0" smtClean="0"/>
            </a:p>
          </p:txBody>
        </p:sp>
        <p:pic>
          <p:nvPicPr>
            <p:cNvPr id="43" name="Billede 4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2381" y="1311266"/>
              <a:ext cx="1075026" cy="754381"/>
            </a:xfrm>
            <a:prstGeom prst="rect">
              <a:avLst/>
            </a:prstGeom>
          </p:spPr>
        </p:pic>
        <p:sp>
          <p:nvSpPr>
            <p:cNvPr id="2" name="Tekstfelt 1"/>
            <p:cNvSpPr txBox="1"/>
            <p:nvPr/>
          </p:nvSpPr>
          <p:spPr>
            <a:xfrm>
              <a:off x="6361338" y="2215037"/>
              <a:ext cx="2112837" cy="2100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5 to 6 months, </a:t>
              </a:r>
              <a:b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our project team will take you all the way from first idea to the final customised packaging solution on shelf.</a:t>
              </a:r>
            </a:p>
            <a:p>
              <a:endParaRPr lang="da-DK" sz="1050" dirty="0" smtClean="0">
                <a:solidFill>
                  <a:schemeClr val="tx2"/>
                </a:solidFill>
              </a:endParaRPr>
            </a:p>
          </p:txBody>
        </p:sp>
      </p:grpSp>
      <p:pic>
        <p:nvPicPr>
          <p:cNvPr id="7" name="Billed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74" y="4020315"/>
            <a:ext cx="1449270" cy="11886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61" name="Oval 60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64131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338" y="1228805"/>
            <a:ext cx="5067700" cy="380077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9500" y="737419"/>
            <a:ext cx="8065497" cy="448856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RPC Superfos – Speed to Market – Innovation Centre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586458" y="1293189"/>
            <a:ext cx="1994301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Get the right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here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Take a look at your bespoke pack or prototype.</a:t>
            </a:r>
          </a:p>
          <a:p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Discuss fine tuning, if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any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9" name="Oval 8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3471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New Innovation Centre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reduces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lead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 time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-181448" y="1109653"/>
            <a:ext cx="730692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600" b="1" dirty="0" smtClean="0">
                <a:solidFill>
                  <a:schemeClr val="tx2"/>
                </a:solidFill>
              </a:rPr>
              <a:t/>
            </a:r>
            <a:br>
              <a:rPr lang="da-DK" sz="2600" b="1" dirty="0" smtClean="0">
                <a:solidFill>
                  <a:schemeClr val="tx2"/>
                </a:solidFill>
              </a:rPr>
            </a:br>
            <a:r>
              <a:rPr lang="da-DK" sz="2600" b="1" dirty="0" smtClean="0">
                <a:solidFill>
                  <a:schemeClr val="tx2"/>
                </a:solidFill>
              </a:rPr>
              <a:t/>
            </a:r>
            <a:br>
              <a:rPr lang="da-DK" sz="2600" b="1" dirty="0" smtClean="0">
                <a:solidFill>
                  <a:schemeClr val="tx2"/>
                </a:solidFill>
              </a:rPr>
            </a:br>
            <a:endParaRPr lang="da-DK" sz="2600" b="1" dirty="0" smtClean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989" y="1709818"/>
            <a:ext cx="6624237" cy="323524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8" name="Oval 7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51686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RPC Superfos – Speed to Market – Innovation Centre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626626" y="1942807"/>
            <a:ext cx="2104367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600" dirty="0" smtClean="0">
                <a:solidFill>
                  <a:schemeClr val="bg1">
                    <a:lumMod val="50000"/>
                  </a:schemeClr>
                </a:solidFill>
              </a:rPr>
              <a:t>Dedicated sample production </a:t>
            </a:r>
          </a:p>
          <a:p>
            <a:r>
              <a:rPr lang="da-DK" sz="2600" dirty="0" smtClean="0">
                <a:solidFill>
                  <a:schemeClr val="bg1">
                    <a:lumMod val="50000"/>
                  </a:schemeClr>
                </a:solidFill>
              </a:rPr>
              <a:t>- no need for a time slot.</a:t>
            </a:r>
            <a:endParaRPr lang="da-DK" sz="2600" b="1" dirty="0" smtClean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75" y="1485605"/>
            <a:ext cx="5026891" cy="3770168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8" name="Oval 7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1046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09568" y="1868758"/>
            <a:ext cx="3813428" cy="31299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da-DK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40" y="444281"/>
            <a:ext cx="8136000" cy="620000"/>
          </a:xfrm>
        </p:spPr>
        <p:txBody>
          <a:bodyPr/>
          <a:lstStyle/>
          <a:p>
            <a:r>
              <a:rPr lang="en-GB" dirty="0" smtClean="0"/>
              <a:t>RPC Superfos – Speed to Market - TurnAvisual</a:t>
            </a:r>
            <a:endParaRPr lang="en-GB" dirty="0"/>
          </a:p>
        </p:txBody>
      </p:sp>
      <p:sp>
        <p:nvSpPr>
          <p:cNvPr id="5" name="Tekstboks 4"/>
          <p:cNvSpPr txBox="1"/>
          <p:nvPr/>
        </p:nvSpPr>
        <p:spPr>
          <a:xfrm>
            <a:off x="524506" y="915419"/>
            <a:ext cx="70992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Create artwork online in 3D – and save time</a:t>
            </a:r>
            <a:endParaRPr lang="da-DK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35622" y="2074248"/>
            <a:ext cx="350984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Save time to market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Quick, cost efficient, easy to use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decision makers can share ideas online </a:t>
            </a:r>
            <a:endParaRPr lang="da-DK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da-DK" dirty="0"/>
          </a:p>
          <a:p>
            <a:pPr>
              <a:buClr>
                <a:schemeClr val="accent1"/>
              </a:buClr>
            </a:pPr>
            <a:r>
              <a:rPr lang="en-US" i="1" dirty="0" smtClean="0">
                <a:solidFill>
                  <a:schemeClr val="accent1"/>
                </a:solidFill>
              </a:rPr>
              <a:t>“</a:t>
            </a:r>
            <a:r>
              <a:rPr lang="en-US" sz="1600" i="1" dirty="0" smtClean="0">
                <a:solidFill>
                  <a:schemeClr val="accent1"/>
                </a:solidFill>
              </a:rPr>
              <a:t>From </a:t>
            </a:r>
            <a:r>
              <a:rPr lang="en-US" sz="1600" i="1" dirty="0">
                <a:solidFill>
                  <a:schemeClr val="accent1"/>
                </a:solidFill>
              </a:rPr>
              <a:t>the render in 3D, we could </a:t>
            </a:r>
            <a:r>
              <a:rPr lang="en-US" sz="1600" i="1" dirty="0" smtClean="0">
                <a:solidFill>
                  <a:schemeClr val="accent1"/>
                </a:solidFill>
              </a:rPr>
              <a:t/>
            </a:r>
            <a:br>
              <a:rPr lang="en-US" sz="1600" i="1" dirty="0" smtClean="0">
                <a:solidFill>
                  <a:schemeClr val="accent1"/>
                </a:solidFill>
              </a:rPr>
            </a:br>
            <a:r>
              <a:rPr lang="en-US" sz="1600" i="1" dirty="0" smtClean="0">
                <a:solidFill>
                  <a:schemeClr val="accent1"/>
                </a:solidFill>
              </a:rPr>
              <a:t>see </a:t>
            </a:r>
            <a:r>
              <a:rPr lang="en-US" sz="1600" i="1" dirty="0">
                <a:solidFill>
                  <a:schemeClr val="accent1"/>
                </a:solidFill>
              </a:rPr>
              <a:t>exactly how a suggested idea </a:t>
            </a:r>
            <a:r>
              <a:rPr lang="en-US" sz="1600" i="1" dirty="0" smtClean="0">
                <a:solidFill>
                  <a:schemeClr val="accent1"/>
                </a:solidFill>
              </a:rPr>
              <a:t/>
            </a:r>
            <a:br>
              <a:rPr lang="en-US" sz="1600" i="1" dirty="0" smtClean="0">
                <a:solidFill>
                  <a:schemeClr val="accent1"/>
                </a:solidFill>
              </a:rPr>
            </a:br>
            <a:r>
              <a:rPr lang="en-US" sz="1600" i="1" dirty="0" smtClean="0">
                <a:solidFill>
                  <a:schemeClr val="accent1"/>
                </a:solidFill>
              </a:rPr>
              <a:t>would turn </a:t>
            </a:r>
            <a:r>
              <a:rPr lang="en-US" sz="1600" i="1" dirty="0">
                <a:solidFill>
                  <a:schemeClr val="accent1"/>
                </a:solidFill>
              </a:rPr>
              <a:t>out on the </a:t>
            </a:r>
            <a:r>
              <a:rPr lang="en-US" sz="1600" i="1" dirty="0" smtClean="0">
                <a:solidFill>
                  <a:schemeClr val="accent1"/>
                </a:solidFill>
              </a:rPr>
              <a:t>tub”</a:t>
            </a:r>
          </a:p>
          <a:p>
            <a:pPr>
              <a:buClr>
                <a:schemeClr val="accent1"/>
              </a:buClr>
            </a:pPr>
            <a:endParaRPr lang="en-US" sz="1600" i="1" dirty="0">
              <a:solidFill>
                <a:schemeClr val="accent1"/>
              </a:solidFill>
            </a:endParaRPr>
          </a:p>
          <a:p>
            <a:pPr algn="r">
              <a:buClr>
                <a:schemeClr val="accent1"/>
              </a:buClr>
            </a:pPr>
            <a:r>
              <a:rPr lang="da-DK" sz="1200" i="1" dirty="0" smtClean="0"/>
              <a:t>Said by </a:t>
            </a:r>
            <a:r>
              <a:rPr lang="en-GB" sz="1200" i="1" dirty="0" smtClean="0"/>
              <a:t>Food </a:t>
            </a:r>
            <a:r>
              <a:rPr lang="en-GB" sz="1200" i="1" dirty="0"/>
              <a:t>Products International </a:t>
            </a:r>
            <a:endParaRPr lang="da-DK" sz="1200" i="1" dirty="0"/>
          </a:p>
          <a:p>
            <a:pPr algn="r">
              <a:buClr>
                <a:schemeClr val="accent1"/>
              </a:buClr>
            </a:pPr>
            <a:r>
              <a:rPr lang="da-DK" sz="1200" i="1" dirty="0" smtClean="0"/>
              <a:t> </a:t>
            </a:r>
            <a:r>
              <a:rPr lang="da-DK" sz="1200" i="1" dirty="0"/>
              <a:t>about the TurnAvisual </a:t>
            </a:r>
            <a:r>
              <a:rPr lang="da-DK" sz="1200" i="1" dirty="0" smtClean="0"/>
              <a:t>tool</a:t>
            </a:r>
            <a:endParaRPr lang="da-DK" sz="1200" i="1" dirty="0"/>
          </a:p>
          <a:p>
            <a:pPr>
              <a:buClr>
                <a:schemeClr val="accent1"/>
              </a:buClr>
            </a:pPr>
            <a:endParaRPr lang="da-DK" sz="1600" i="1" dirty="0">
              <a:solidFill>
                <a:schemeClr val="accent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926" y="1868759"/>
            <a:ext cx="3661063" cy="313805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12" name="Oval 11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2102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7" t="-8673" r="-12234" b="19162"/>
          <a:stretch/>
        </p:blipFill>
        <p:spPr>
          <a:xfrm>
            <a:off x="1223800" y="1449718"/>
            <a:ext cx="6603424" cy="349534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 bwMode="white">
          <a:xfrm>
            <a:off x="207304" y="552450"/>
            <a:ext cx="8065497" cy="448856"/>
          </a:xfrm>
          <a:prstGeom prst="rect">
            <a:avLst/>
          </a:prstGeom>
        </p:spPr>
        <p:txBody>
          <a:bodyPr vert="horz" wrap="square" lIns="270000" tIns="0" rIns="36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RPC Superfos – Innovation Centre in Randers</a:t>
            </a:r>
            <a:endParaRPr lang="it-IT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88984" y="404417"/>
            <a:ext cx="8136000" cy="620000"/>
          </a:xfrm>
        </p:spPr>
        <p:txBody>
          <a:bodyPr/>
          <a:lstStyle/>
          <a:p>
            <a:r>
              <a:rPr lang="en-GB" dirty="0"/>
              <a:t>RPC Superfos – Speed to Market – Innovation Centre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520301" y="854373"/>
            <a:ext cx="807336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600" b="1" dirty="0" smtClean="0">
                <a:solidFill>
                  <a:schemeClr val="bg1">
                    <a:lumMod val="50000"/>
                  </a:schemeClr>
                </a:solidFill>
              </a:rPr>
              <a:t>Flexible change-over: volume, shape, </a:t>
            </a:r>
            <a:r>
              <a:rPr lang="da-DK" sz="2600" b="1" dirty="0" err="1" smtClean="0">
                <a:solidFill>
                  <a:schemeClr val="bg1">
                    <a:lumMod val="50000"/>
                  </a:schemeClr>
                </a:solidFill>
              </a:rPr>
              <a:t>quantity</a:t>
            </a:r>
            <a:r>
              <a:rPr lang="da-DK" sz="2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30480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" t="8877" b="-157"/>
          <a:stretch/>
        </p:blipFill>
        <p:spPr>
          <a:xfrm>
            <a:off x="1317887" y="1388534"/>
            <a:ext cx="6594859" cy="355072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6666" y="437982"/>
            <a:ext cx="8136000" cy="620000"/>
          </a:xfrm>
        </p:spPr>
        <p:txBody>
          <a:bodyPr/>
          <a:lstStyle/>
          <a:p>
            <a:r>
              <a:rPr lang="en-GB" dirty="0"/>
              <a:t>RPC Superfos – Speed to Market – Innovation Centre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506666" y="901400"/>
            <a:ext cx="82173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Test machine: in-mould labelling, barrier labelling</a:t>
            </a:r>
            <a:endParaRPr lang="da-DK" sz="2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48869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Speed to Market</a:t>
            </a:r>
            <a:br>
              <a:rPr lang="en-GB" sz="3600" dirty="0" smtClean="0"/>
            </a:br>
            <a:r>
              <a:rPr lang="en-GB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RPC </a:t>
            </a:r>
            <a:r>
              <a:rPr lang="en-GB" sz="3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Superfos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 err="1" smtClean="0"/>
              <a:t>Søren</a:t>
            </a:r>
            <a:r>
              <a:rPr lang="en-GB" sz="3200" dirty="0" smtClean="0"/>
              <a:t> </a:t>
            </a:r>
            <a:r>
              <a:rPr lang="en-GB" sz="3200" dirty="0" err="1" smtClean="0"/>
              <a:t>Marcussen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6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90"/>
          <a:stretch/>
        </p:blipFill>
        <p:spPr>
          <a:xfrm>
            <a:off x="1253726" y="1473200"/>
            <a:ext cx="6668576" cy="3471863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20014" y="434427"/>
            <a:ext cx="8136000" cy="620000"/>
          </a:xfrm>
        </p:spPr>
        <p:txBody>
          <a:bodyPr/>
          <a:lstStyle/>
          <a:p>
            <a:r>
              <a:rPr lang="en-GB" dirty="0"/>
              <a:t>RPC Superfos – Speed to Market – Innovation Centre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520300" y="854372"/>
            <a:ext cx="73069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600" b="1" dirty="0" smtClean="0">
                <a:solidFill>
                  <a:schemeClr val="bg1">
                    <a:lumMod val="50000"/>
                  </a:schemeClr>
                </a:solidFill>
              </a:rPr>
              <a:t>Be close to the creation of your unique pack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9" name="Oval 8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6757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214" y="573379"/>
            <a:ext cx="8136000" cy="388909"/>
          </a:xfrm>
        </p:spPr>
        <p:txBody>
          <a:bodyPr/>
          <a:lstStyle/>
          <a:p>
            <a:r>
              <a:rPr lang="en-GB" dirty="0"/>
              <a:t>RPC Superfos – Speed to Market – Customised Solutions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495267" y="871091"/>
            <a:ext cx="49548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Speed to market, an example</a:t>
            </a:r>
          </a:p>
        </p:txBody>
      </p:sp>
      <p:sp>
        <p:nvSpPr>
          <p:cNvPr id="38" name="Rektangel 37"/>
          <p:cNvSpPr/>
          <p:nvPr/>
        </p:nvSpPr>
        <p:spPr>
          <a:xfrm>
            <a:off x="7268324" y="4058422"/>
            <a:ext cx="1065357" cy="9456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200" dirty="0" smtClean="0">
                <a:solidFill>
                  <a:srgbClr val="6666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da-DK" sz="1400" dirty="0" smtClean="0">
                <a:solidFill>
                  <a:srgbClr val="6666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dirty="0" smtClean="0">
                <a:solidFill>
                  <a:srgbClr val="6666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delivery takes place </a:t>
            </a:r>
            <a:endParaRPr lang="da-DK" sz="1400" dirty="0">
              <a:solidFill>
                <a:srgbClr val="66666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6038366" y="4077878"/>
            <a:ext cx="976768" cy="92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44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equipment installed 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886624" y="4057723"/>
            <a:ext cx="941716" cy="94635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44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 samples ready 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670911" y="4057723"/>
            <a:ext cx="1063464" cy="94635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proposals, negotiations etc.</a:t>
            </a:r>
          </a:p>
        </p:txBody>
      </p:sp>
      <p:sp>
        <p:nvSpPr>
          <p:cNvPr id="64" name="Rektangel 63"/>
          <p:cNvSpPr/>
          <p:nvPr/>
        </p:nvSpPr>
        <p:spPr>
          <a:xfrm>
            <a:off x="2016309" y="4057723"/>
            <a:ext cx="1267215" cy="94635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44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 sign off with customer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500877" y="4064743"/>
            <a:ext cx="1168392" cy="9393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meetings, 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 modifications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Lige pilforbindelse 25"/>
          <p:cNvCxnSpPr/>
          <p:nvPr/>
        </p:nvCxnSpPr>
        <p:spPr>
          <a:xfrm>
            <a:off x="670912" y="3767149"/>
            <a:ext cx="7601889" cy="0"/>
          </a:xfrm>
          <a:prstGeom prst="straightConnector1">
            <a:avLst/>
          </a:prstGeom>
          <a:ln>
            <a:solidFill>
              <a:schemeClr val="accent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>
            <a:off x="1215490" y="3544391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>
            <a:off x="2642249" y="3510483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/>
          <p:cNvCxnSpPr/>
          <p:nvPr/>
        </p:nvCxnSpPr>
        <p:spPr>
          <a:xfrm>
            <a:off x="4083543" y="3551411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>
            <a:off x="5355952" y="3544390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>
            <a:off x="6543708" y="3544389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>
            <a:off x="7808179" y="3510483"/>
            <a:ext cx="0" cy="5133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5"/>
          <p:cNvSpPr/>
          <p:nvPr/>
        </p:nvSpPr>
        <p:spPr>
          <a:xfrm>
            <a:off x="670912" y="3131334"/>
            <a:ext cx="1071231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June/July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ounded Rectangle 5"/>
          <p:cNvSpPr/>
          <p:nvPr/>
        </p:nvSpPr>
        <p:spPr>
          <a:xfrm>
            <a:off x="1996601" y="3131334"/>
            <a:ext cx="1283862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August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5"/>
          <p:cNvSpPr/>
          <p:nvPr/>
        </p:nvSpPr>
        <p:spPr>
          <a:xfrm>
            <a:off x="3501603" y="3129639"/>
            <a:ext cx="1167667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ounded Rectangle 5"/>
          <p:cNvSpPr/>
          <p:nvPr/>
        </p:nvSpPr>
        <p:spPr>
          <a:xfrm>
            <a:off x="4819856" y="3115516"/>
            <a:ext cx="1005196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5"/>
          <p:cNvSpPr/>
          <p:nvPr/>
        </p:nvSpPr>
        <p:spPr>
          <a:xfrm>
            <a:off x="6038368" y="3120970"/>
            <a:ext cx="1019131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ounded Rectangle 5"/>
          <p:cNvSpPr/>
          <p:nvPr/>
        </p:nvSpPr>
        <p:spPr>
          <a:xfrm>
            <a:off x="7287592" y="3119279"/>
            <a:ext cx="985208" cy="414693"/>
          </a:xfrm>
          <a:prstGeom prst="roundRect">
            <a:avLst>
              <a:gd name="adj" fmla="val 1230"/>
            </a:avLst>
          </a:prstGeom>
          <a:gradFill flip="none" rotWithShape="1">
            <a:gsLst>
              <a:gs pos="0">
                <a:srgbClr val="606060"/>
              </a:gs>
              <a:gs pos="100000">
                <a:srgbClr val="8E8E8E"/>
              </a:gs>
            </a:gsLst>
            <a:lin ang="16200000" scaled="1"/>
            <a:tileRect/>
          </a:gradFill>
          <a:ln w="25400">
            <a:solidFill>
              <a:schemeClr val="bg1"/>
            </a:solidFill>
          </a:ln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72000" bIns="0" rtlCol="0" anchor="ctr" anchorCtr="0"/>
          <a:lstStyle/>
          <a:p>
            <a:pPr algn="ctr">
              <a:spcBef>
                <a:spcPts val="600"/>
              </a:spcBef>
            </a:pPr>
            <a:r>
              <a:rPr lang="da-DK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  <a:endParaRPr lang="da-DK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4762360" y="1768822"/>
            <a:ext cx="1156922" cy="1036459"/>
            <a:chOff x="5207351" y="1220669"/>
            <a:chExt cx="1584267" cy="1419308"/>
          </a:xfrm>
        </p:grpSpPr>
        <p:pic>
          <p:nvPicPr>
            <p:cNvPr id="53" name="Billede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090" y="2201257"/>
              <a:ext cx="1226790" cy="438720"/>
            </a:xfrm>
            <a:prstGeom prst="rect">
              <a:avLst/>
            </a:prstGeom>
          </p:spPr>
        </p:pic>
        <p:pic>
          <p:nvPicPr>
            <p:cNvPr id="54" name="Billede 5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529" y="1739399"/>
              <a:ext cx="1299911" cy="389973"/>
            </a:xfrm>
            <a:prstGeom prst="rect">
              <a:avLst/>
            </a:prstGeom>
          </p:spPr>
        </p:pic>
        <p:pic>
          <p:nvPicPr>
            <p:cNvPr id="55" name="Billede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351" y="1220669"/>
              <a:ext cx="1584267" cy="446844"/>
            </a:xfrm>
            <a:prstGeom prst="rect">
              <a:avLst/>
            </a:prstGeom>
          </p:spPr>
        </p:pic>
      </p:grpSp>
      <p:pic>
        <p:nvPicPr>
          <p:cNvPr id="33" name="Billed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62" y="1550245"/>
            <a:ext cx="1251736" cy="1461418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399" y="1511342"/>
            <a:ext cx="1156221" cy="1429652"/>
          </a:xfrm>
          <a:prstGeom prst="rect">
            <a:avLst/>
          </a:prstGeom>
        </p:spPr>
      </p:pic>
      <p:pic>
        <p:nvPicPr>
          <p:cNvPr id="49" name="Billede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51" y="1541832"/>
            <a:ext cx="1428841" cy="15245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51" name="Oval 50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77614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31" grpId="0" animBg="1"/>
      <p:bldP spid="65" grpId="0" animBg="1"/>
      <p:bldP spid="64" grpId="0" animBg="1"/>
      <p:bldP spid="2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Superfos – Some of our Customers</a:t>
            </a:r>
            <a:endParaRPr lang="en-GB" dirty="0"/>
          </a:p>
        </p:txBody>
      </p:sp>
      <p:grpSp>
        <p:nvGrpSpPr>
          <p:cNvPr id="28" name="Gruppe 27"/>
          <p:cNvGrpSpPr/>
          <p:nvPr/>
        </p:nvGrpSpPr>
        <p:grpSpPr>
          <a:xfrm>
            <a:off x="1123628" y="1704887"/>
            <a:ext cx="6907280" cy="3458616"/>
            <a:chOff x="712974" y="1516373"/>
            <a:chExt cx="8138843" cy="3667756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17" y="1670543"/>
              <a:ext cx="1119187" cy="266700"/>
            </a:xfrm>
            <a:prstGeom prst="rect">
              <a:avLst/>
            </a:prstGeom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764" y="3310960"/>
              <a:ext cx="707469" cy="707469"/>
            </a:xfrm>
            <a:prstGeom prst="rect">
              <a:avLst/>
            </a:prstGeom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843" y="3617892"/>
              <a:ext cx="670560" cy="237744"/>
            </a:xfrm>
            <a:prstGeom prst="rect">
              <a:avLst/>
            </a:prstGeom>
          </p:spPr>
        </p:pic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969" y="3633087"/>
              <a:ext cx="664420" cy="186612"/>
            </a:xfrm>
            <a:prstGeom prst="rect">
              <a:avLst/>
            </a:prstGeom>
          </p:spPr>
        </p:pic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4815" y="1516373"/>
              <a:ext cx="909082" cy="506988"/>
            </a:xfrm>
            <a:prstGeom prst="rect">
              <a:avLst/>
            </a:prstGeom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848" y="3485906"/>
              <a:ext cx="489179" cy="437686"/>
            </a:xfrm>
            <a:prstGeom prst="rect">
              <a:avLst/>
            </a:prstGeom>
          </p:spPr>
        </p:pic>
        <p:pic>
          <p:nvPicPr>
            <p:cNvPr id="13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723" y="4603125"/>
              <a:ext cx="755904" cy="237744"/>
            </a:xfrm>
            <a:prstGeom prst="rect">
              <a:avLst/>
            </a:prstGeom>
          </p:spPr>
        </p:pic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3440" y="4486123"/>
              <a:ext cx="596407" cy="541354"/>
            </a:xfrm>
            <a:prstGeom prst="rect">
              <a:avLst/>
            </a:prstGeom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032" y="1590456"/>
              <a:ext cx="481584" cy="402336"/>
            </a:xfrm>
            <a:prstGeom prst="rect">
              <a:avLst/>
            </a:prstGeom>
          </p:spPr>
        </p:pic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162" y="1571381"/>
              <a:ext cx="711199" cy="551179"/>
            </a:xfrm>
            <a:prstGeom prst="rect">
              <a:avLst/>
            </a:prstGeom>
          </p:spPr>
        </p:pic>
        <p:pic>
          <p:nvPicPr>
            <p:cNvPr id="17" name="Picture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6969" y="2562899"/>
              <a:ext cx="481584" cy="359664"/>
            </a:xfrm>
            <a:prstGeom prst="rect">
              <a:avLst/>
            </a:prstGeom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265" y="4482556"/>
              <a:ext cx="1148029" cy="701573"/>
            </a:xfrm>
            <a:prstGeom prst="rect">
              <a:avLst/>
            </a:prstGeom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469" y="4373548"/>
              <a:ext cx="640537" cy="640537"/>
            </a:xfrm>
            <a:prstGeom prst="rect">
              <a:avLst/>
            </a:prstGeom>
          </p:spPr>
        </p:pic>
        <p:pic>
          <p:nvPicPr>
            <p:cNvPr id="20" name="Picture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976" y="3521010"/>
              <a:ext cx="548640" cy="286512"/>
            </a:xfrm>
            <a:prstGeom prst="rect">
              <a:avLst/>
            </a:prstGeom>
          </p:spPr>
        </p:pic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1048" y="2564796"/>
              <a:ext cx="1082420" cy="226553"/>
            </a:xfrm>
            <a:prstGeom prst="rect">
              <a:avLst/>
            </a:prstGeom>
          </p:spPr>
        </p:pic>
        <p:pic>
          <p:nvPicPr>
            <p:cNvPr id="22" name="Picture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310" y="2588524"/>
              <a:ext cx="614093" cy="386001"/>
            </a:xfrm>
            <a:prstGeom prst="rect">
              <a:avLst/>
            </a:prstGeom>
          </p:spPr>
        </p:pic>
        <p:pic>
          <p:nvPicPr>
            <p:cNvPr id="23" name="Picture 20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6439" y="1527428"/>
              <a:ext cx="637996" cy="552930"/>
            </a:xfrm>
            <a:prstGeom prst="rect">
              <a:avLst/>
            </a:prstGeom>
          </p:spPr>
        </p:pic>
        <p:pic>
          <p:nvPicPr>
            <p:cNvPr id="24" name="Picture 28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554" y="2499579"/>
              <a:ext cx="584152" cy="423796"/>
            </a:xfrm>
            <a:prstGeom prst="rect">
              <a:avLst/>
            </a:prstGeom>
          </p:spPr>
        </p:pic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53" y="4497706"/>
              <a:ext cx="736480" cy="448583"/>
            </a:xfrm>
            <a:prstGeom prst="rect">
              <a:avLst/>
            </a:prstGeom>
          </p:spPr>
        </p:pic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974" y="2427452"/>
              <a:ext cx="936038" cy="527810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351" y="1539042"/>
              <a:ext cx="455224" cy="455224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2759" y="2487490"/>
              <a:ext cx="912221" cy="465679"/>
            </a:xfrm>
            <a:prstGeom prst="rect">
              <a:avLst/>
            </a:prstGeom>
          </p:spPr>
        </p:pic>
        <p:pic>
          <p:nvPicPr>
            <p:cNvPr id="26" name="Billede 25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127" y="3452389"/>
              <a:ext cx="997484" cy="504720"/>
            </a:xfrm>
            <a:prstGeom prst="rect">
              <a:avLst/>
            </a:prstGeom>
          </p:spPr>
        </p:pic>
        <p:pic>
          <p:nvPicPr>
            <p:cNvPr id="27" name="Billede 26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4109" y="4552314"/>
              <a:ext cx="1617708" cy="39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508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Norway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55" y="3292992"/>
            <a:ext cx="227749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563" y="952186"/>
            <a:ext cx="441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2011 </a:t>
            </a:r>
            <a:r>
              <a:rPr lang="sv-SE" b="1" dirty="0" err="1" smtClean="0"/>
              <a:t>Denmark</a:t>
            </a:r>
            <a:r>
              <a:rPr lang="sv-SE" b="1" dirty="0" smtClean="0"/>
              <a:t> </a:t>
            </a:r>
            <a:r>
              <a:rPr lang="sv-SE" b="1" dirty="0"/>
              <a:t>- </a:t>
            </a:r>
            <a:r>
              <a:rPr lang="sv-SE" b="1" dirty="0" err="1" smtClean="0"/>
              <a:t>Norway</a:t>
            </a:r>
            <a:r>
              <a:rPr lang="sv-SE" b="1" dirty="0" smtClean="0"/>
              <a:t> </a:t>
            </a:r>
            <a:r>
              <a:rPr lang="sv-SE" b="1" dirty="0"/>
              <a:t>2-0 (</a:t>
            </a:r>
            <a:r>
              <a:rPr lang="sv-SE" b="1" dirty="0" smtClean="0"/>
              <a:t>EM-</a:t>
            </a:r>
            <a:r>
              <a:rPr lang="sv-SE" b="1" dirty="0" err="1" smtClean="0"/>
              <a:t>qual</a:t>
            </a:r>
            <a:r>
              <a:rPr lang="sv-SE" b="1" dirty="0" smtClean="0"/>
              <a:t>.)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07042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283467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77" y="727968"/>
            <a:ext cx="3642943" cy="24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56" y="1407042"/>
            <a:ext cx="113071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56920" y="2992214"/>
            <a:ext cx="255181" cy="293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endParaRPr lang="da-DK" sz="1200" dirty="0" smtClean="0"/>
          </a:p>
        </p:txBody>
      </p:sp>
      <p:sp>
        <p:nvSpPr>
          <p:cNvPr id="12" name="Oval 11"/>
          <p:cNvSpPr/>
          <p:nvPr/>
        </p:nvSpPr>
        <p:spPr>
          <a:xfrm>
            <a:off x="8803757" y="2984664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/>
              <a:t>2</a:t>
            </a:r>
            <a:r>
              <a:rPr lang="da-DK" sz="1200" dirty="0" smtClean="0"/>
              <a:t>0</a:t>
            </a:r>
          </a:p>
        </p:txBody>
      </p:sp>
      <p:pic>
        <p:nvPicPr>
          <p:cNvPr id="2050" name="Picture 2" descr="Billedresultat for no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46" y="3259654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71006" y="4352265"/>
            <a:ext cx="1552354" cy="7549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2000" b="1" dirty="0" err="1" smtClean="0">
                <a:solidFill>
                  <a:schemeClr val="bg1"/>
                </a:solidFill>
                <a:latin typeface="Script MT Bold" panose="03040602040607080904" pitchFamily="66" charset="0"/>
              </a:rPr>
              <a:t>Thank</a:t>
            </a:r>
            <a:r>
              <a:rPr lang="da-DK" sz="2000" b="1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 </a:t>
            </a:r>
            <a:r>
              <a:rPr lang="da-DK" sz="2000" b="1" dirty="0" err="1" smtClean="0">
                <a:solidFill>
                  <a:schemeClr val="bg1"/>
                </a:solidFill>
                <a:latin typeface="Script MT Bold" panose="03040602040607080904" pitchFamily="66" charset="0"/>
              </a:rPr>
              <a:t>you</a:t>
            </a:r>
            <a:r>
              <a:rPr lang="da-DK" sz="2000" b="1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2749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4312"/>
            <a:ext cx="2578454" cy="29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98" y="662659"/>
            <a:ext cx="1069619" cy="620000"/>
          </a:xfrm>
        </p:spPr>
        <p:txBody>
          <a:bodyPr/>
          <a:lstStyle/>
          <a:p>
            <a:r>
              <a:rPr lang="da-DK" dirty="0" err="1" smtClean="0"/>
              <a:t>Norway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35" y="978194"/>
            <a:ext cx="4048125" cy="2686050"/>
          </a:xfrm>
          <a:prstGeom prst="rect">
            <a:avLst/>
          </a:prstGeom>
        </p:spPr>
      </p:pic>
      <p:sp>
        <p:nvSpPr>
          <p:cNvPr id="7" name="AutoShape 4" descr="Billedresultat for skiferie i norge 2016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10" descr="Billedresultat for norg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66" y="1759468"/>
            <a:ext cx="1971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7965" y="3473742"/>
            <a:ext cx="8164139" cy="1898797"/>
            <a:chOff x="357965" y="3473742"/>
            <a:chExt cx="8164139" cy="1898797"/>
          </a:xfrm>
        </p:grpSpPr>
        <p:grpSp>
          <p:nvGrpSpPr>
            <p:cNvPr id="10" name="Group 9"/>
            <p:cNvGrpSpPr/>
            <p:nvPr/>
          </p:nvGrpSpPr>
          <p:grpSpPr>
            <a:xfrm>
              <a:off x="2847310" y="3473742"/>
              <a:ext cx="5674794" cy="1898797"/>
              <a:chOff x="2847310" y="3451372"/>
              <a:chExt cx="5674794" cy="1898797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129" y="3451372"/>
                <a:ext cx="2847975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310" y="3664244"/>
                <a:ext cx="2705100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43" name="Picture 19" descr="Billedresultat for norge skiferi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" r="20081"/>
            <a:stretch/>
          </p:blipFill>
          <p:spPr bwMode="auto">
            <a:xfrm>
              <a:off x="357965" y="3934264"/>
              <a:ext cx="2390110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/>
              <a:t>3</a:t>
            </a:r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3277376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280000"/>
            <a:ext cx="8136000" cy="44353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385" y="2124366"/>
            <a:ext cx="1445135" cy="235882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86000">
                <a:schemeClr val="bg2"/>
              </a:gs>
              <a:gs pos="100000">
                <a:schemeClr val="bg2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Key facts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1943" y="4724938"/>
            <a:ext cx="929742" cy="2539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700" dirty="0" smtClean="0">
                <a:solidFill>
                  <a:srgbClr val="6C6D70"/>
                </a:solidFill>
              </a:rPr>
              <a:t>Where we manufacture</a:t>
            </a:r>
          </a:p>
          <a:p>
            <a:pPr>
              <a:spcBef>
                <a:spcPts val="300"/>
              </a:spcBef>
            </a:pPr>
            <a:r>
              <a:rPr lang="en-GB" sz="700" dirty="0" smtClean="0">
                <a:solidFill>
                  <a:srgbClr val="6C6D70"/>
                </a:solidFill>
              </a:rPr>
              <a:t>Where we sell</a:t>
            </a:r>
            <a:endParaRPr lang="en-GB" sz="700" dirty="0">
              <a:solidFill>
                <a:srgbClr val="6C6D70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802350" y="4728226"/>
            <a:ext cx="90000" cy="1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802350" y="4892266"/>
            <a:ext cx="90000" cy="1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05" y="5158423"/>
            <a:ext cx="4342535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>
                <a:solidFill>
                  <a:srgbClr val="303030"/>
                </a:solidFill>
              </a:rPr>
              <a:t>RPC Group is well placed to support its customers </a:t>
            </a:r>
            <a:r>
              <a:rPr lang="en-US" sz="1200" b="1" dirty="0" smtClean="0">
                <a:solidFill>
                  <a:srgbClr val="303030"/>
                </a:solidFill>
              </a:rPr>
              <a:t>globally</a:t>
            </a:r>
            <a:br>
              <a:rPr lang="en-US" sz="1200" b="1" dirty="0" smtClean="0">
                <a:solidFill>
                  <a:srgbClr val="303030"/>
                </a:solidFill>
              </a:rPr>
            </a:br>
            <a:r>
              <a:rPr lang="en-US" sz="1200" b="1" dirty="0" smtClean="0">
                <a:solidFill>
                  <a:srgbClr val="303030"/>
                </a:solidFill>
              </a:rPr>
              <a:t>with </a:t>
            </a:r>
            <a:r>
              <a:rPr lang="en-US" sz="1200" b="1" dirty="0">
                <a:solidFill>
                  <a:srgbClr val="303030"/>
                </a:solidFill>
              </a:rPr>
              <a:t>leading design and engineering capabilities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54890" y="1778320"/>
            <a:ext cx="2288665" cy="2263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360363" indent="-1809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39750" indent="-1793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303030"/>
                </a:solidFill>
              </a:rPr>
              <a:t>91 manufacturing operations</a:t>
            </a:r>
            <a:r>
              <a:rPr lang="en-GB" sz="900" dirty="0" smtClean="0">
                <a:solidFill>
                  <a:srgbClr val="6C6D70"/>
                </a:solidFill>
              </a:rPr>
              <a:t/>
            </a:r>
            <a:br>
              <a:rPr lang="en-GB" sz="900" dirty="0" smtClean="0">
                <a:solidFill>
                  <a:srgbClr val="6C6D70"/>
                </a:solidFill>
              </a:rPr>
            </a:br>
            <a:r>
              <a:rPr lang="en-GB" sz="900" dirty="0" smtClean="0">
                <a:solidFill>
                  <a:srgbClr val="6C6D70"/>
                </a:solidFill>
              </a:rPr>
              <a:t>in </a:t>
            </a:r>
            <a:r>
              <a:rPr lang="en-GB" sz="900" dirty="0" smtClean="0">
                <a:solidFill>
                  <a:srgbClr val="303030"/>
                </a:solidFill>
              </a:rPr>
              <a:t>24 countries</a:t>
            </a:r>
          </a:p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6C6D70"/>
                </a:solidFill>
              </a:rPr>
              <a:t>Over </a:t>
            </a:r>
            <a:r>
              <a:rPr lang="en-GB" sz="900" dirty="0" smtClean="0">
                <a:solidFill>
                  <a:srgbClr val="303030"/>
                </a:solidFill>
              </a:rPr>
              <a:t>15,000</a:t>
            </a:r>
            <a:r>
              <a:rPr lang="en-GB" sz="900" dirty="0" smtClean="0">
                <a:solidFill>
                  <a:srgbClr val="6C6D70"/>
                </a:solidFill>
              </a:rPr>
              <a:t> employees</a:t>
            </a:r>
          </a:p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303030"/>
                </a:solidFill>
              </a:rPr>
              <a:t>Largest European </a:t>
            </a:r>
            <a:r>
              <a:rPr lang="en-GB" sz="900" dirty="0" smtClean="0">
                <a:solidFill>
                  <a:srgbClr val="6C6D70"/>
                </a:solidFill>
              </a:rPr>
              <a:t>plastic converter</a:t>
            </a:r>
          </a:p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6C6D70"/>
                </a:solidFill>
              </a:rPr>
              <a:t>Industry leading </a:t>
            </a:r>
            <a:r>
              <a:rPr lang="en-GB" sz="900" dirty="0" smtClean="0">
                <a:solidFill>
                  <a:srgbClr val="303030"/>
                </a:solidFill>
              </a:rPr>
              <a:t>innovator</a:t>
            </a:r>
          </a:p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6C6D70"/>
                </a:solidFill>
              </a:rPr>
              <a:t>Listed on London Stock</a:t>
            </a:r>
            <a:br>
              <a:rPr lang="en-GB" sz="900" dirty="0" smtClean="0">
                <a:solidFill>
                  <a:srgbClr val="6C6D70"/>
                </a:solidFill>
              </a:rPr>
            </a:br>
            <a:r>
              <a:rPr lang="en-GB" sz="900" dirty="0" smtClean="0">
                <a:solidFill>
                  <a:srgbClr val="6C6D70"/>
                </a:solidFill>
              </a:rPr>
              <a:t>Exchange - </a:t>
            </a:r>
            <a:r>
              <a:rPr lang="en-GB" sz="900" dirty="0" smtClean="0">
                <a:solidFill>
                  <a:srgbClr val="303030"/>
                </a:solidFill>
              </a:rPr>
              <a:t>1993</a:t>
            </a:r>
          </a:p>
          <a:p>
            <a:pPr marL="133350" lvl="1" indent="-133350">
              <a:buClr>
                <a:srgbClr val="FF8200"/>
              </a:buClr>
            </a:pPr>
            <a:r>
              <a:rPr lang="en-GB" sz="900" dirty="0" smtClean="0">
                <a:solidFill>
                  <a:srgbClr val="6C6D70"/>
                </a:solidFill>
              </a:rPr>
              <a:t>Member of the </a:t>
            </a:r>
            <a:r>
              <a:rPr lang="en-GB" sz="900" dirty="0" smtClean="0">
                <a:solidFill>
                  <a:srgbClr val="303030"/>
                </a:solidFill>
              </a:rPr>
              <a:t>FTSE 250</a:t>
            </a:r>
            <a:endParaRPr lang="en-GB" sz="900" dirty="0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270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history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9950412"/>
              </p:ext>
            </p:extLst>
          </p:nvPr>
        </p:nvGraphicFramePr>
        <p:xfrm>
          <a:off x="628650" y="1650101"/>
          <a:ext cx="7903648" cy="362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3132" y="5327670"/>
            <a:ext cx="88485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UK growth phase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885" y="5327670"/>
            <a:ext cx="172483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Mainland European growth phase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3503" y="5327670"/>
            <a:ext cx="69890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Consolidation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861" y="5327670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Selective growth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6563" y="5245199"/>
            <a:ext cx="2826000" cy="4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54703" y="5245199"/>
            <a:ext cx="1764000" cy="4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7081" y="5245199"/>
            <a:ext cx="738000" cy="4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55595" y="5245199"/>
            <a:ext cx="1512000" cy="4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003" y="1520002"/>
            <a:ext cx="7309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Turnover (£m)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4000" y="1520002"/>
            <a:ext cx="11396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dirty="0" smtClean="0">
                <a:solidFill>
                  <a:schemeClr val="tx2"/>
                </a:solidFill>
                <a:cs typeface="Arial" pitchFamily="34" charset="0"/>
              </a:rPr>
              <a:t>Manufacturing sites</a:t>
            </a:r>
            <a:endParaRPr lang="en-GB" sz="9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45200" y="4466209"/>
            <a:ext cx="1751182" cy="284387"/>
            <a:chOff x="6145199" y="4019599"/>
            <a:chExt cx="1751182" cy="255950"/>
          </a:xfrm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45" name="Rounded Rectangle 44"/>
            <p:cNvSpPr/>
            <p:nvPr/>
          </p:nvSpPr>
          <p:spPr>
            <a:xfrm flipH="1">
              <a:off x="6145199" y="4135324"/>
              <a:ext cx="1751182" cy="1402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dirty="0">
                  <a:solidFill>
                    <a:schemeClr val="tx2"/>
                  </a:solidFill>
                  <a:cs typeface="Arial" pitchFamily="34" charset="0"/>
                </a:rPr>
                <a:t>Impact </a:t>
              </a:r>
              <a:r>
                <a:rPr lang="en-US" sz="800" dirty="0" smtClean="0">
                  <a:solidFill>
                    <a:schemeClr val="tx2"/>
                  </a:solidFill>
                  <a:cs typeface="Arial" pitchFamily="34" charset="0"/>
                </a:rPr>
                <a:t>of </a:t>
              </a:r>
              <a:r>
                <a:rPr lang="en-US" sz="800" dirty="0">
                  <a:solidFill>
                    <a:schemeClr val="tx2"/>
                  </a:solidFill>
                  <a:cs typeface="Arial" pitchFamily="34" charset="0"/>
                </a:rPr>
                <a:t>Promens and Pet Power</a:t>
              </a:r>
            </a:p>
          </p:txBody>
        </p:sp>
        <p:sp>
          <p:nvSpPr>
            <p:cNvPr id="47" name="Isosceles Triangle 46"/>
            <p:cNvSpPr/>
            <p:nvPr/>
          </p:nvSpPr>
          <p:spPr>
            <a:xfrm rot="10800000" flipV="1">
              <a:off x="7736541" y="4019599"/>
              <a:ext cx="95736" cy="110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1364826" y="4199291"/>
            <a:ext cx="583232" cy="280485"/>
            <a:chOff x="1215617" y="4047011"/>
            <a:chExt cx="614308" cy="333871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27" name="Rounded Rectangle 26"/>
            <p:cNvSpPr/>
            <p:nvPr/>
          </p:nvSpPr>
          <p:spPr>
            <a:xfrm flipH="1">
              <a:off x="1215617" y="4047011"/>
              <a:ext cx="614308" cy="185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800" dirty="0">
                  <a:solidFill>
                    <a:schemeClr val="tx1"/>
                  </a:solidFill>
                  <a:cs typeface="Arial" pitchFamily="34" charset="0"/>
                </a:rPr>
                <a:t>Flotation</a:t>
              </a:r>
              <a:endParaRPr lang="en-GB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1597066" y="4234140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905643" y="4199280"/>
            <a:ext cx="423481" cy="280378"/>
            <a:chOff x="707140" y="4192790"/>
            <a:chExt cx="446045" cy="333745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31" name="Rounded Rectangle 30"/>
            <p:cNvSpPr/>
            <p:nvPr/>
          </p:nvSpPr>
          <p:spPr>
            <a:xfrm flipH="1">
              <a:off x="707140" y="4192790"/>
              <a:ext cx="446045" cy="1854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800" dirty="0">
                  <a:solidFill>
                    <a:schemeClr val="tx1"/>
                  </a:solidFill>
                  <a:cs typeface="Arial" pitchFamily="34" charset="0"/>
                </a:rPr>
                <a:t>MBO</a:t>
              </a:r>
              <a:endParaRPr lang="en-GB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961145" y="4379793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/>
          <p:cNvGrpSpPr/>
          <p:nvPr/>
        </p:nvGrpSpPr>
        <p:grpSpPr>
          <a:xfrm>
            <a:off x="2532770" y="3322680"/>
            <a:ext cx="1457687" cy="284237"/>
            <a:chOff x="2459707" y="2806957"/>
            <a:chExt cx="1535355" cy="338339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36" name="Rounded Rectangle 35"/>
            <p:cNvSpPr/>
            <p:nvPr/>
          </p:nvSpPr>
          <p:spPr>
            <a:xfrm flipH="1">
              <a:off x="2459707" y="2806957"/>
              <a:ext cx="1535355" cy="1854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800" dirty="0" smtClean="0">
                  <a:solidFill>
                    <a:schemeClr val="tx1"/>
                  </a:solidFill>
                  <a:cs typeface="Arial" pitchFamily="34" charset="0"/>
                </a:rPr>
                <a:t>Acquisition of </a:t>
              </a:r>
              <a:r>
                <a:rPr lang="en-GB" sz="800" dirty="0">
                  <a:solidFill>
                    <a:schemeClr val="tx1"/>
                  </a:solidFill>
                  <a:cs typeface="Arial" pitchFamily="34" charset="0"/>
                </a:rPr>
                <a:t>Wiko division </a:t>
              </a: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3782750" y="2998554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6532313" y="2570227"/>
            <a:ext cx="932198" cy="276502"/>
            <a:chOff x="2218978" y="3312024"/>
            <a:chExt cx="981868" cy="329129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34" name="Rounded Rectangle 33"/>
            <p:cNvSpPr/>
            <p:nvPr/>
          </p:nvSpPr>
          <p:spPr>
            <a:xfrm flipH="1">
              <a:off x="2218978" y="3312024"/>
              <a:ext cx="981868" cy="185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dirty="0" smtClean="0">
                  <a:solidFill>
                    <a:schemeClr val="tx1"/>
                  </a:solidFill>
                  <a:cs typeface="Arial" pitchFamily="34" charset="0"/>
                </a:rPr>
                <a:t>M&amp;H acquisition</a:t>
              </a:r>
              <a:endParaRPr lang="en-US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3002296" y="3494411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9"/>
          <p:cNvGrpSpPr/>
          <p:nvPr/>
        </p:nvGrpSpPr>
        <p:grpSpPr>
          <a:xfrm>
            <a:off x="5741207" y="2763064"/>
            <a:ext cx="1116740" cy="284028"/>
            <a:chOff x="6208386" y="1680283"/>
            <a:chExt cx="1176242" cy="338090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39" name="Rounded Rectangle 38"/>
            <p:cNvSpPr/>
            <p:nvPr/>
          </p:nvSpPr>
          <p:spPr>
            <a:xfrm flipH="1">
              <a:off x="6208386" y="1680283"/>
              <a:ext cx="1176242" cy="1854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800" dirty="0">
                  <a:solidFill>
                    <a:schemeClr val="tx1"/>
                  </a:solidFill>
                  <a:cs typeface="Arial" pitchFamily="34" charset="0"/>
                </a:rPr>
                <a:t>Superfos acquisition</a:t>
              </a:r>
            </a:p>
          </p:txBody>
        </p:sp>
        <p:sp>
          <p:nvSpPr>
            <p:cNvPr id="43" name="Isosceles Triangle 42"/>
            <p:cNvSpPr/>
            <p:nvPr/>
          </p:nvSpPr>
          <p:spPr>
            <a:xfrm rot="10800000">
              <a:off x="7204009" y="1871631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2685822" y="3046943"/>
            <a:ext cx="2244652" cy="284030"/>
            <a:chOff x="2903301" y="1997289"/>
            <a:chExt cx="2364251" cy="338090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38" name="Rounded Rectangle 37"/>
            <p:cNvSpPr/>
            <p:nvPr/>
          </p:nvSpPr>
          <p:spPr>
            <a:xfrm flipH="1">
              <a:off x="2903301" y="1997289"/>
              <a:ext cx="2364251" cy="1854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800" dirty="0" smtClean="0">
                  <a:solidFill>
                    <a:schemeClr val="tx1"/>
                  </a:solidFill>
                  <a:cs typeface="Arial" pitchFamily="34" charset="0"/>
                </a:rPr>
                <a:t>Acquisition </a:t>
              </a:r>
              <a:r>
                <a:rPr lang="en-GB" sz="800" dirty="0">
                  <a:solidFill>
                    <a:schemeClr val="tx1"/>
                  </a:solidFill>
                  <a:cs typeface="Arial" pitchFamily="34" charset="0"/>
                </a:rPr>
                <a:t>of </a:t>
              </a:r>
              <a:r>
                <a:rPr lang="en-GB" sz="800" dirty="0" smtClean="0">
                  <a:solidFill>
                    <a:schemeClr val="tx1"/>
                  </a:solidFill>
                  <a:cs typeface="Arial" pitchFamily="34" charset="0"/>
                </a:rPr>
                <a:t>11 sites from Rexam / </a:t>
              </a:r>
              <a:r>
                <a:rPr lang="en-GB" sz="800" dirty="0">
                  <a:solidFill>
                    <a:schemeClr val="tx1"/>
                  </a:solidFill>
                  <a:cs typeface="Arial" pitchFamily="34" charset="0"/>
                </a:rPr>
                <a:t>Nampak</a:t>
              </a:r>
            </a:p>
          </p:txBody>
        </p:sp>
        <p:sp>
          <p:nvSpPr>
            <p:cNvPr id="42" name="Isosceles Triangle 41"/>
            <p:cNvSpPr/>
            <p:nvPr/>
          </p:nvSpPr>
          <p:spPr>
            <a:xfrm rot="10800000">
              <a:off x="5023722" y="2188637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4"/>
          <p:cNvGrpSpPr/>
          <p:nvPr/>
        </p:nvGrpSpPr>
        <p:grpSpPr>
          <a:xfrm>
            <a:off x="4271174" y="2790993"/>
            <a:ext cx="1462636" cy="284030"/>
            <a:chOff x="3711743" y="1997289"/>
            <a:chExt cx="1540568" cy="338090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46" name="Rounded Rectangle 45"/>
            <p:cNvSpPr/>
            <p:nvPr/>
          </p:nvSpPr>
          <p:spPr>
            <a:xfrm flipH="1">
              <a:off x="3711743" y="1997289"/>
              <a:ext cx="1540568" cy="1854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800" dirty="0" smtClean="0">
                  <a:solidFill>
                    <a:schemeClr val="tx1"/>
                  </a:solidFill>
                  <a:cs typeface="Arial" pitchFamily="34" charset="0"/>
                </a:rPr>
                <a:t>Various smaller acquisitions</a:t>
              </a:r>
              <a:endParaRPr lang="en-GB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5023722" y="2188637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4"/>
          <p:cNvGrpSpPr/>
          <p:nvPr/>
        </p:nvGrpSpPr>
        <p:grpSpPr>
          <a:xfrm>
            <a:off x="6765919" y="2232455"/>
            <a:ext cx="880102" cy="276500"/>
            <a:chOff x="2261159" y="3312027"/>
            <a:chExt cx="926996" cy="329126"/>
          </a:xfrm>
          <a:solidFill>
            <a:schemeClr val="bg1"/>
          </a:solidFill>
          <a:effectLst>
            <a:outerShdw blurRad="50800" dist="12700" dir="5400000" algn="ctr" rotWithShape="0">
              <a:srgbClr val="636363">
                <a:alpha val="65000"/>
              </a:srgbClr>
            </a:outerShdw>
          </a:effectLst>
        </p:grpSpPr>
        <p:sp>
          <p:nvSpPr>
            <p:cNvPr id="50" name="Rounded Rectangle 49"/>
            <p:cNvSpPr/>
            <p:nvPr/>
          </p:nvSpPr>
          <p:spPr>
            <a:xfrm flipH="1">
              <a:off x="2261159" y="3312027"/>
              <a:ext cx="926996" cy="185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dirty="0" smtClean="0">
                  <a:solidFill>
                    <a:schemeClr val="tx1"/>
                  </a:solidFill>
                  <a:cs typeface="Arial" pitchFamily="34" charset="0"/>
                </a:rPr>
                <a:t>Ace acquisition</a:t>
              </a:r>
              <a:endParaRPr lang="en-US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3002296" y="3494411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81841" y="1520000"/>
            <a:ext cx="1895548" cy="549080"/>
            <a:chOff x="1581841" y="1368000"/>
            <a:chExt cx="1895548" cy="494172"/>
          </a:xfrm>
        </p:grpSpPr>
        <p:sp>
          <p:nvSpPr>
            <p:cNvPr id="2" name="Rectangle 1"/>
            <p:cNvSpPr/>
            <p:nvPr/>
          </p:nvSpPr>
          <p:spPr>
            <a:xfrm>
              <a:off x="1581841" y="1368000"/>
              <a:ext cx="1895548" cy="494172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spcBef>
                  <a:spcPts val="300"/>
                </a:spcBef>
              </a:pPr>
              <a:endParaRPr lang="en-GB" sz="1200" dirty="0" smtClean="0"/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926152" y="1407297"/>
              <a:ext cx="1417055" cy="37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200"/>
                </a:spcAft>
              </a:pPr>
              <a:r>
                <a:rPr lang="en-GB" sz="800" dirty="0" smtClean="0">
                  <a:solidFill>
                    <a:srgbClr val="858585"/>
                  </a:solidFill>
                </a:rPr>
                <a:t>Turnover: Reported</a:t>
              </a:r>
            </a:p>
            <a:p>
              <a:pPr eaLnBrk="1" hangingPunct="1">
                <a:spcAft>
                  <a:spcPts val="200"/>
                </a:spcAft>
              </a:pPr>
              <a:r>
                <a:rPr lang="en-GB" sz="800" dirty="0" smtClean="0">
                  <a:solidFill>
                    <a:srgbClr val="858585"/>
                  </a:solidFill>
                </a:rPr>
                <a:t>Turnover: Analyst expectations</a:t>
              </a:r>
            </a:p>
            <a:p>
              <a:pPr eaLnBrk="1" hangingPunct="1">
                <a:spcAft>
                  <a:spcPts val="200"/>
                </a:spcAft>
              </a:pPr>
              <a:r>
                <a:rPr lang="en-GB" sz="800" dirty="0" smtClean="0">
                  <a:solidFill>
                    <a:srgbClr val="858585"/>
                  </a:solidFill>
                </a:rPr>
                <a:t>Number of manufacturing sites</a:t>
              </a:r>
              <a:endParaRPr lang="en-GB" sz="800" dirty="0">
                <a:solidFill>
                  <a:srgbClr val="858585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58132" y="1425436"/>
              <a:ext cx="222162" cy="86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58132" y="1746220"/>
              <a:ext cx="222162" cy="3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58132" y="1582102"/>
              <a:ext cx="222162" cy="86247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/>
              <a:t>5</a:t>
            </a:r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119562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ornholm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88" y="1606319"/>
            <a:ext cx="1939983" cy="162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M&amp;H_cosmetic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89" y="3481519"/>
            <a:ext cx="1939983" cy="162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Group Overview – RPC Market Segments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134944" y="4629463"/>
            <a:ext cx="20326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solidFill>
                  <a:srgbClr val="868686"/>
                </a:solidFill>
                <a:latin typeface="Arial" pitchFamily="34" charset="0"/>
                <a:cs typeface="Arial" pitchFamily="34" charset="0"/>
              </a:rPr>
              <a:t>Source: RPC Full Year Results 2013/14</a:t>
            </a:r>
          </a:p>
        </p:txBody>
      </p:sp>
      <p:grpSp>
        <p:nvGrpSpPr>
          <p:cNvPr id="5" name="Group 33"/>
          <p:cNvGrpSpPr/>
          <p:nvPr/>
        </p:nvGrpSpPr>
        <p:grpSpPr>
          <a:xfrm flipH="1">
            <a:off x="5223385" y="1961789"/>
            <a:ext cx="1171156" cy="227216"/>
            <a:chOff x="7115175" y="857946"/>
            <a:chExt cx="1301284" cy="227217"/>
          </a:xfrm>
          <a:solidFill>
            <a:srgbClr val="EA9313"/>
          </a:solidFill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grpSpPr>
        <p:sp>
          <p:nvSpPr>
            <p:cNvPr id="35" name="Rounded Rectangle 34"/>
            <p:cNvSpPr/>
            <p:nvPr/>
          </p:nvSpPr>
          <p:spPr>
            <a:xfrm>
              <a:off x="7242867" y="857946"/>
              <a:ext cx="1173592" cy="22721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0" tIns="0" rIns="180000" bIns="0" rtlCol="0" anchor="ctr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Food 55%</a:t>
              </a:r>
              <a:endParaRPr lang="en-GB" sz="10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16200000" flipH="1">
              <a:off x="7138127" y="901742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5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 flipH="1">
            <a:off x="4994695" y="4515852"/>
            <a:ext cx="1482480" cy="227216"/>
            <a:chOff x="7115175" y="857946"/>
            <a:chExt cx="1647200" cy="227217"/>
          </a:xfrm>
          <a:solidFill>
            <a:schemeClr val="bg1">
              <a:lumMod val="65000"/>
            </a:schemeClr>
          </a:solidFill>
          <a:effectLst>
            <a:outerShdw blurRad="63500" dist="12700" dir="5400000" algn="ctr" rotWithShape="0">
              <a:srgbClr val="6B6B6B">
                <a:alpha val="65000"/>
              </a:srgbClr>
            </a:outerShdw>
          </a:effectLst>
        </p:grpSpPr>
        <p:sp>
          <p:nvSpPr>
            <p:cNvPr id="40" name="Rounded Rectangle 39"/>
            <p:cNvSpPr/>
            <p:nvPr/>
          </p:nvSpPr>
          <p:spPr>
            <a:xfrm>
              <a:off x="7242867" y="857946"/>
              <a:ext cx="1519508" cy="22721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0" tIns="0" rIns="180000" bIns="0" rtlCol="0" anchor="ctr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Non-Food 45%</a:t>
              </a:r>
              <a:endParaRPr lang="en-GB" sz="10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16200000" flipH="1">
              <a:off x="7138127" y="901742"/>
              <a:ext cx="100837" cy="1467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5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7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45500"/>
              </p:ext>
            </p:extLst>
          </p:nvPr>
        </p:nvGraphicFramePr>
        <p:xfrm>
          <a:off x="3291441" y="1913258"/>
          <a:ext cx="2165242" cy="252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152828"/>
              </p:ext>
            </p:extLst>
          </p:nvPr>
        </p:nvGraphicFramePr>
        <p:xfrm>
          <a:off x="337185" y="1536428"/>
          <a:ext cx="3267838" cy="285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097284" y="1939286"/>
            <a:ext cx="395941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Dairy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products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31068" y="2458125"/>
            <a:ext cx="431207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Shelf Life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09405" y="3167587"/>
            <a:ext cx="847989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serve 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Beverage systems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28779" y="3699507"/>
            <a:ext cx="384721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Spreads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8376" y="2748095"/>
            <a:ext cx="488915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food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52174" y="2748917"/>
            <a:ext cx="695703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non-food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27125" y="3121676"/>
            <a:ext cx="710131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Pharmaceutical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510206" y="2397322"/>
            <a:ext cx="384721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Surface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coatings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20361" y="3597275"/>
            <a:ext cx="658835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Personal care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cosmetics</a:t>
            </a:r>
          </a:p>
          <a:p>
            <a:pPr algn="ctr">
              <a:lnSpc>
                <a:spcPct val="85000"/>
              </a:lnSpc>
            </a:pPr>
            <a:r>
              <a:rPr lang="en-GB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6539143" y="231103"/>
            <a:ext cx="1944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900" dirty="0" smtClean="0">
                <a:solidFill>
                  <a:schemeClr val="bg1"/>
                </a:solidFill>
              </a:rPr>
              <a:t>RPC Group Plc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3656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Conversion processes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684000" y="5101617"/>
            <a:ext cx="6284068" cy="353078"/>
          </a:xfrm>
          <a:prstGeom prst="roundRect">
            <a:avLst>
              <a:gd name="adj" fmla="val 1230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spcAft>
                <a:spcPts val="600"/>
              </a:spcAft>
            </a:pPr>
            <a:r>
              <a:rPr lang="en-GB" sz="900" dirty="0">
                <a:solidFill>
                  <a:srgbClr val="6B6B6B"/>
                </a:solidFill>
                <a:cs typeface="Arial" pitchFamily="34" charset="0"/>
              </a:rPr>
              <a:t>RPC's core capabilities include the </a:t>
            </a:r>
            <a:r>
              <a:rPr lang="en-GB" sz="900" dirty="0" smtClean="0">
                <a:solidFill>
                  <a:srgbClr val="6B6B6B"/>
                </a:solidFill>
                <a:cs typeface="Arial" pitchFamily="34" charset="0"/>
              </a:rPr>
              <a:t>four processes </a:t>
            </a:r>
            <a:r>
              <a:rPr lang="en-GB" sz="900" dirty="0">
                <a:solidFill>
                  <a:srgbClr val="6B6B6B"/>
                </a:solidFill>
                <a:cs typeface="Arial" pitchFamily="34" charset="0"/>
              </a:rPr>
              <a:t>which represent over 90</a:t>
            </a:r>
            <a:r>
              <a:rPr lang="en-GB" sz="900" dirty="0" smtClean="0">
                <a:solidFill>
                  <a:srgbClr val="6B6B6B"/>
                </a:solidFill>
                <a:cs typeface="Arial" pitchFamily="34" charset="0"/>
              </a:rPr>
              <a:t>% </a:t>
            </a:r>
            <a:r>
              <a:rPr lang="en-GB" sz="900" dirty="0">
                <a:solidFill>
                  <a:srgbClr val="6B6B6B"/>
                </a:solidFill>
                <a:cs typeface="Arial" pitchFamily="34" charset="0"/>
              </a:rPr>
              <a:t>of all rigid plastic manufacturing processes. </a:t>
            </a:r>
            <a:r>
              <a:rPr lang="en-GB" sz="900" dirty="0" smtClean="0">
                <a:solidFill>
                  <a:srgbClr val="6B6B6B"/>
                </a:solidFill>
                <a:cs typeface="Arial" pitchFamily="34" charset="0"/>
              </a:rPr>
              <a:t>This allows </a:t>
            </a:r>
            <a:r>
              <a:rPr lang="en-GB" sz="900" dirty="0">
                <a:solidFill>
                  <a:srgbClr val="6B6B6B"/>
                </a:solidFill>
                <a:cs typeface="Arial" pitchFamily="34" charset="0"/>
              </a:rPr>
              <a:t>RPC to offer the widest range of options to </a:t>
            </a:r>
            <a:r>
              <a:rPr lang="en-GB" sz="900" dirty="0" smtClean="0">
                <a:solidFill>
                  <a:srgbClr val="6B6B6B"/>
                </a:solidFill>
                <a:cs typeface="Arial" pitchFamily="34" charset="0"/>
              </a:rPr>
              <a:t>customers.</a:t>
            </a:r>
            <a:endParaRPr lang="en-GB" sz="900" dirty="0">
              <a:solidFill>
                <a:srgbClr val="6B6B6B"/>
              </a:solidFill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799171"/>
            <a:ext cx="1836000" cy="11530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3799173"/>
            <a:ext cx="1836000" cy="11530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3799171"/>
            <a:ext cx="1836000" cy="11530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4644000" y="1720002"/>
            <a:ext cx="1836000" cy="207930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t" anchorCtr="0"/>
          <a:lstStyle/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0" y="1520000"/>
            <a:ext cx="1836000" cy="20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Thermoforming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4000" y="1720002"/>
            <a:ext cx="1836000" cy="207930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t" anchorCtr="0"/>
          <a:lstStyle/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4000" y="1520000"/>
            <a:ext cx="1836000" cy="20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Blow moulding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000" y="1720002"/>
            <a:ext cx="1836000" cy="207930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t" anchorCtr="0"/>
          <a:lstStyle/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00" y="1520000"/>
            <a:ext cx="1836000" cy="20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Injection moulding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7687" y="3196299"/>
            <a:ext cx="98745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High volume</a:t>
            </a:r>
            <a:b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Low cost</a:t>
            </a:r>
          </a:p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Barrier applications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7293" y="3196299"/>
            <a:ext cx="64761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Re-closable</a:t>
            </a:r>
          </a:p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Narrow neck</a:t>
            </a:r>
          </a:p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Pourable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9745" y="3196299"/>
            <a:ext cx="107721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Complex designs</a:t>
            </a:r>
            <a:b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High level decoration</a:t>
            </a:r>
            <a:b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636363"/>
                </a:solidFill>
                <a:cs typeface="Arial" pitchFamily="34" charset="0"/>
              </a:rPr>
              <a:t>High added value</a:t>
            </a:r>
          </a:p>
        </p:txBody>
      </p:sp>
      <p:pic>
        <p:nvPicPr>
          <p:cNvPr id="13" name="BlowMould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2743630" y="1720000"/>
            <a:ext cx="1667085" cy="1250313"/>
          </a:xfrm>
          <a:prstGeom prst="rect">
            <a:avLst/>
          </a:prstGeom>
        </p:spPr>
      </p:pic>
      <p:pic>
        <p:nvPicPr>
          <p:cNvPr id="14" name="InjectionMoulding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63458" y="1720000"/>
            <a:ext cx="1667085" cy="1250313"/>
          </a:xfrm>
          <a:prstGeom prst="rect">
            <a:avLst/>
          </a:prstGeom>
        </p:spPr>
      </p:pic>
      <p:pic>
        <p:nvPicPr>
          <p:cNvPr id="15" name="Thermoforming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723802" y="1720000"/>
            <a:ext cx="1667085" cy="125031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624000" y="1720002"/>
            <a:ext cx="1836000" cy="207930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t" anchorCtr="0"/>
          <a:lstStyle/>
          <a:p>
            <a:pPr>
              <a:spcBef>
                <a:spcPts val="200"/>
              </a:spcBef>
              <a:spcAft>
                <a:spcPts val="400"/>
              </a:spcAft>
            </a:pP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4000" y="1520000"/>
            <a:ext cx="1836000" cy="20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Rotational moulding</a:t>
            </a:r>
          </a:p>
        </p:txBody>
      </p:sp>
      <p:pic>
        <p:nvPicPr>
          <p:cNvPr id="38" name="Rotomoulding.wm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7"/>
          <a:srcRect l="-1" r="-1"/>
          <a:stretch/>
        </p:blipFill>
        <p:spPr>
          <a:xfrm>
            <a:off x="6703972" y="1720000"/>
            <a:ext cx="1666800" cy="12509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66439" y="3196299"/>
            <a:ext cx="97462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636363"/>
                </a:solidFill>
                <a:cs typeface="Arial" pitchFamily="34" charset="0"/>
              </a:rPr>
              <a:t>Extremely versatile</a:t>
            </a:r>
          </a:p>
          <a:p>
            <a:pPr algn="ctr"/>
            <a:r>
              <a:rPr lang="en-US" sz="900" dirty="0">
                <a:solidFill>
                  <a:srgbClr val="636363"/>
                </a:solidFill>
                <a:cs typeface="Arial" pitchFamily="34" charset="0"/>
              </a:rPr>
              <a:t>Low tooling costs</a:t>
            </a:r>
          </a:p>
          <a:p>
            <a:pPr algn="ctr"/>
            <a:r>
              <a:rPr lang="en-US" sz="900" dirty="0">
                <a:solidFill>
                  <a:srgbClr val="636363"/>
                </a:solidFill>
                <a:cs typeface="Arial" pitchFamily="34" charset="0"/>
              </a:rPr>
              <a:t>Smaller volumes</a:t>
            </a:r>
            <a:endParaRPr lang="en-GB" sz="900" dirty="0" smtClean="0">
              <a:solidFill>
                <a:srgbClr val="636363"/>
              </a:solidFill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3799171"/>
            <a:ext cx="1836000" cy="11530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9510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280002"/>
            <a:ext cx="8136000" cy="44353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 in design and engineering - specialising in polymer conversion</a:t>
            </a:r>
            <a:endParaRPr lang="en-GB" dirty="0"/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170272464"/>
              </p:ext>
            </p:extLst>
          </p:nvPr>
        </p:nvGraphicFramePr>
        <p:xfrm>
          <a:off x="4707331" y="3488973"/>
          <a:ext cx="2133600" cy="184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66399" y="4073257"/>
            <a:ext cx="1630575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00"/>
              </a:spcBef>
              <a:tabLst>
                <a:tab pos="1614488" algn="r"/>
              </a:tabLst>
            </a:pPr>
            <a:r>
              <a:rPr lang="en-GB" sz="900" dirty="0" smtClean="0"/>
              <a:t>Europe</a:t>
            </a:r>
            <a:r>
              <a:rPr lang="en-GB" sz="900" dirty="0"/>
              <a:t>	</a:t>
            </a:r>
            <a:r>
              <a:rPr lang="en-GB" sz="900" dirty="0" smtClean="0"/>
              <a:t>86%</a:t>
            </a:r>
          </a:p>
          <a:p>
            <a:pPr>
              <a:spcBef>
                <a:spcPts val="400"/>
              </a:spcBef>
              <a:tabLst>
                <a:tab pos="1614488" algn="r"/>
              </a:tabLst>
            </a:pPr>
            <a:r>
              <a:rPr lang="en-GB" sz="900" dirty="0" smtClean="0"/>
              <a:t>North America</a:t>
            </a:r>
            <a:r>
              <a:rPr lang="en-GB" sz="900" dirty="0"/>
              <a:t>	</a:t>
            </a:r>
            <a:r>
              <a:rPr lang="en-GB" sz="900" dirty="0" smtClean="0"/>
              <a:t>8%</a:t>
            </a:r>
          </a:p>
          <a:p>
            <a:pPr>
              <a:spcBef>
                <a:spcPts val="400"/>
              </a:spcBef>
              <a:tabLst>
                <a:tab pos="1614488" algn="r"/>
              </a:tabLst>
            </a:pPr>
            <a:r>
              <a:rPr lang="en-GB" sz="900" dirty="0" smtClean="0"/>
              <a:t>Asia	5%</a:t>
            </a:r>
          </a:p>
          <a:p>
            <a:pPr>
              <a:spcBef>
                <a:spcPts val="400"/>
              </a:spcBef>
              <a:tabLst>
                <a:tab pos="1614488" algn="r"/>
              </a:tabLst>
            </a:pPr>
            <a:r>
              <a:rPr lang="en-GB" sz="900" dirty="0" smtClean="0"/>
              <a:t>Rest of World</a:t>
            </a:r>
            <a:r>
              <a:rPr lang="en-GB" sz="900" dirty="0"/>
              <a:t>	</a:t>
            </a:r>
            <a:r>
              <a:rPr lang="en-GB" sz="900" dirty="0" smtClean="0"/>
              <a:t>1%</a:t>
            </a:r>
            <a:endParaRPr lang="en-GB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6619166" y="3814953"/>
            <a:ext cx="18979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tabLst>
                <a:tab pos="2603500" algn="l"/>
              </a:tabLst>
            </a:pPr>
            <a:r>
              <a:rPr lang="en-GB" sz="900" dirty="0" smtClean="0">
                <a:solidFill>
                  <a:schemeClr val="tx2"/>
                </a:solidFill>
              </a:rPr>
              <a:t>RPC Sales 2014/15 – by destination*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614644" y="4097483"/>
            <a:ext cx="90000" cy="1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614644" y="4312678"/>
            <a:ext cx="90000" cy="1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614644" y="4515496"/>
            <a:ext cx="90000" cy="100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614644" y="4723634"/>
            <a:ext cx="90000" cy="1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920486106"/>
              </p:ext>
            </p:extLst>
          </p:nvPr>
        </p:nvGraphicFramePr>
        <p:xfrm>
          <a:off x="321698" y="3488973"/>
          <a:ext cx="2133600" cy="184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380767" y="4073257"/>
            <a:ext cx="163057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Food	30%</a:t>
            </a:r>
          </a:p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Non-Food	23%</a:t>
            </a:r>
          </a:p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Personal Care	16%</a:t>
            </a:r>
          </a:p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Beverage	</a:t>
            </a:r>
            <a:r>
              <a:rPr lang="en-GB" sz="900" dirty="0"/>
              <a:t>9</a:t>
            </a:r>
            <a:r>
              <a:rPr lang="en-GB" sz="900" dirty="0" smtClean="0"/>
              <a:t>%</a:t>
            </a:r>
          </a:p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Healthcare	4%</a:t>
            </a:r>
          </a:p>
          <a:p>
            <a:pPr>
              <a:spcBef>
                <a:spcPts val="400"/>
              </a:spcBef>
              <a:tabLst>
                <a:tab pos="1614488" algn="r"/>
                <a:tab pos="2689225" algn="r"/>
              </a:tabLst>
            </a:pPr>
            <a:r>
              <a:rPr lang="en-GB" sz="900" dirty="0" smtClean="0"/>
              <a:t>Technical Components	18%</a:t>
            </a:r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2233530" y="3814953"/>
            <a:ext cx="191719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tabLst>
                <a:tab pos="2603500" algn="l"/>
              </a:tabLst>
            </a:pPr>
            <a:r>
              <a:rPr lang="en-GB" sz="900" dirty="0" smtClean="0">
                <a:solidFill>
                  <a:schemeClr val="tx2"/>
                </a:solidFill>
              </a:rPr>
              <a:t>RPC Sales 2014/15 – by end market*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229011" y="4097483"/>
            <a:ext cx="90000" cy="1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229011" y="4309067"/>
            <a:ext cx="90000" cy="1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204251" y="4382983"/>
            <a:ext cx="3975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900" dirty="0" smtClean="0">
                <a:solidFill>
                  <a:schemeClr val="tx2"/>
                </a:solidFill>
              </a:rPr>
              <a:t>£1.7bn*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229011" y="4520650"/>
            <a:ext cx="90000" cy="100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229011" y="4732233"/>
            <a:ext cx="90000" cy="1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229011" y="4942182"/>
            <a:ext cx="90000" cy="1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229011" y="5153763"/>
            <a:ext cx="90000" cy="10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075975" y="4539089"/>
            <a:ext cx="6540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800" dirty="0" smtClean="0"/>
              <a:t>by end market</a:t>
            </a:r>
            <a:endParaRPr lang="en-GB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64363" y="4539089"/>
            <a:ext cx="4247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800" dirty="0" smtClean="0"/>
              <a:t>by region</a:t>
            </a:r>
            <a:endParaRPr lang="en-GB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565235" y="4382983"/>
            <a:ext cx="3975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900" dirty="0" smtClean="0">
                <a:solidFill>
                  <a:schemeClr val="tx2"/>
                </a:solidFill>
              </a:rPr>
              <a:t>£1.7bn*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121" y="5491690"/>
            <a:ext cx="158857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03500" algn="l"/>
              </a:tabLst>
            </a:pPr>
            <a:r>
              <a:rPr lang="en-GB" sz="600" dirty="0" smtClean="0"/>
              <a:t>*Pro forma to include a full year of acquisitions</a:t>
            </a:r>
            <a:endParaRPr lang="en-GB" sz="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6C6D70">
                    <a:lumMod val="60000"/>
                    <a:lumOff val="40000"/>
                  </a:srgbClr>
                </a:solidFill>
              </a:rPr>
              <a:t>5 November 2015</a:t>
            </a:r>
            <a:endParaRPr lang="en-GB" dirty="0">
              <a:solidFill>
                <a:srgbClr val="6C6D7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835656" y="2998381"/>
            <a:ext cx="265814" cy="30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Bef>
                <a:spcPts val="300"/>
              </a:spcBef>
            </a:pPr>
            <a:r>
              <a:rPr lang="da-DK" sz="12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0310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137601" y="1800428"/>
            <a:ext cx="2650017" cy="11001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0" rtlCol="0" anchor="t" anchorCtr="0"/>
          <a:lstStyle/>
          <a:p>
            <a:pPr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00766" y="2614816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Chief Executive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6611" y="1640582"/>
            <a:ext cx="135293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2603500" algn="l"/>
              </a:tabLst>
            </a:pPr>
            <a:r>
              <a:rPr lang="en-GB" sz="900" dirty="0">
                <a:solidFill>
                  <a:srgbClr val="595959"/>
                </a:solidFill>
              </a:rPr>
              <a:t>Executive Board Members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639553" y="3964982"/>
            <a:ext cx="1134000" cy="89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900" dirty="0">
                <a:solidFill>
                  <a:schemeClr val="tx2"/>
                </a:solidFill>
              </a:rPr>
              <a:t>Superfos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800" dirty="0">
                <a:solidFill>
                  <a:schemeClr val="tx1"/>
                </a:solidFill>
              </a:rPr>
              <a:t>Injection moulded product range for consumer and industrial markets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864349" y="3964982"/>
            <a:ext cx="1134000" cy="89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900" dirty="0">
                <a:solidFill>
                  <a:schemeClr val="tx2"/>
                </a:solidFill>
              </a:rPr>
              <a:t>Bramlage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800" dirty="0">
                <a:solidFill>
                  <a:schemeClr val="tx1"/>
                </a:solidFill>
              </a:rPr>
              <a:t>Personal and healthcare, single serve beverage systems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089145" y="3964982"/>
            <a:ext cx="1134000" cy="89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900" dirty="0">
                <a:solidFill>
                  <a:schemeClr val="tx2"/>
                </a:solidFill>
              </a:rPr>
              <a:t>Promens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800" dirty="0">
                <a:solidFill>
                  <a:schemeClr val="tx1"/>
                </a:solidFill>
              </a:rPr>
              <a:t>Blow moulded product range for consumer and industrial markets, speciality vehicles, rotational moulding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13940" y="3964982"/>
            <a:ext cx="1134000" cy="89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900" dirty="0">
                <a:solidFill>
                  <a:schemeClr val="tx2"/>
                </a:solidFill>
              </a:rPr>
              <a:t>Bebo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800" dirty="0">
                <a:solidFill>
                  <a:schemeClr val="tx1"/>
                </a:solidFill>
              </a:rPr>
              <a:t>Thermoformed product ranges for food market and single serve beverage systems</a:t>
            </a:r>
            <a:r>
              <a:rPr lang="en-GB" sz="9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538738" y="3964982"/>
            <a:ext cx="1134000" cy="89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900" dirty="0">
                <a:solidFill>
                  <a:schemeClr val="tx2"/>
                </a:solidFill>
              </a:rPr>
              <a:t>Ace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GB" sz="800" dirty="0">
                <a:solidFill>
                  <a:schemeClr val="tx1"/>
                </a:solidFill>
              </a:rPr>
              <a:t>Asian precision engineering growth platform including mould making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28777" y="2614816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Group Finance Director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277568" y="1757909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Group Purchasing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515222" y="1757909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Business Improvement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752877" y="1757909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Corporate Development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137601" y="4145144"/>
            <a:ext cx="428553" cy="712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0" rtlCol="0" anchor="t" anchorCtr="0"/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GB" sz="800" b="1" dirty="0">
                <a:solidFill>
                  <a:schemeClr val="tx1"/>
                </a:solidFill>
              </a:rPr>
              <a:t>Key</a:t>
            </a:r>
            <a:br>
              <a:rPr lang="en-GB" sz="800" b="1" dirty="0">
                <a:solidFill>
                  <a:schemeClr val="tx1"/>
                </a:solidFill>
              </a:rPr>
            </a:br>
            <a:r>
              <a:rPr lang="en-GB" sz="800" b="1" dirty="0">
                <a:solidFill>
                  <a:schemeClr val="tx1"/>
                </a:solidFill>
              </a:rPr>
              <a:t>focus areas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39553" y="3044163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Superfos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64349" y="3044163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Bramlage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089145" y="3044163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Promens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13940" y="3044163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Bebo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538738" y="3044163"/>
            <a:ext cx="1126253" cy="2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rgbClr val="595959"/>
                </a:solidFill>
              </a:rPr>
              <a:t>Ace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93019" y="1964733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Pim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Vervaat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21030" y="1964733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Simon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Kesterton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19" y="1964733"/>
            <a:ext cx="437400" cy="6480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0" y="1964733"/>
            <a:ext cx="437400" cy="64800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1293019" y="2565314"/>
            <a:ext cx="113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8 years	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7" y="2371928"/>
            <a:ext cx="194400" cy="144000"/>
          </a:xfrm>
          <a:prstGeom prst="rect">
            <a:avLst/>
          </a:prstGeom>
        </p:spPr>
      </p:pic>
      <p:pic>
        <p:nvPicPr>
          <p:cNvPr id="83" name="Picture 8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56" y="2371928"/>
            <a:ext cx="194400" cy="1440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521030" y="2565314"/>
            <a:ext cx="113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12 years	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269821" y="1964733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Darin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Evans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507475" y="1964733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Frank Doorenbosch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45130" y="1964733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Tom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Saunderson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30" y="1964733"/>
            <a:ext cx="437400" cy="648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21" y="1964733"/>
            <a:ext cx="437400" cy="648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75" y="1964733"/>
            <a:ext cx="437400" cy="648000"/>
          </a:xfrm>
          <a:prstGeom prst="rect">
            <a:avLst/>
          </a:prstGeom>
        </p:spPr>
      </p:pic>
      <p:pic>
        <p:nvPicPr>
          <p:cNvPr id="99" name="Picture 9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45" y="2371928"/>
            <a:ext cx="194400" cy="144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78" y="2371928"/>
            <a:ext cx="194400" cy="144000"/>
          </a:xfrm>
          <a:prstGeom prst="rect">
            <a:avLst/>
          </a:prstGeom>
        </p:spPr>
      </p:pic>
      <p:pic>
        <p:nvPicPr>
          <p:cNvPr id="102" name="Picture 10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55" y="2371928"/>
            <a:ext cx="194400" cy="14400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6745130" y="2565314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5 years	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507475" y="2565314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26 years	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9821" y="2565314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19 years	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639553" y="3322045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Ren</a:t>
            </a:r>
            <a:r>
              <a:rPr lang="en-GB" sz="900" dirty="0">
                <a:solidFill>
                  <a:schemeClr val="tx1"/>
                </a:solidFill>
                <a:latin typeface="Arial"/>
                <a:cs typeface="Arial"/>
              </a:rPr>
              <a:t>é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Valentin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864349" y="3322045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Alfons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B</a:t>
            </a:r>
            <a:r>
              <a:rPr lang="en-GB" sz="900" dirty="0">
                <a:solidFill>
                  <a:schemeClr val="tx1"/>
                </a:solidFill>
                <a:latin typeface="Arial"/>
                <a:cs typeface="Arial"/>
              </a:rPr>
              <a:t>ö</a:t>
            </a:r>
            <a:r>
              <a:rPr lang="en-GB" sz="900" dirty="0">
                <a:solidFill>
                  <a:schemeClr val="tx1"/>
                </a:solidFill>
              </a:rPr>
              <a:t>ckmann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089145" y="3322045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Alistair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Herd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313940" y="3322045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Thomas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Wahlmeyer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538738" y="3322045"/>
            <a:ext cx="113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0" bIns="0" rtlCol="0" anchor="t" anchorCtr="0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Jack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Yeung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8" y="3322045"/>
            <a:ext cx="437400" cy="6480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53" y="3322045"/>
            <a:ext cx="437400" cy="6480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40" y="3322045"/>
            <a:ext cx="437400" cy="648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49" y="3322045"/>
            <a:ext cx="437400" cy="6480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45" y="3322045"/>
            <a:ext cx="437400" cy="6480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28" y="3729237"/>
            <a:ext cx="194400" cy="144000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>
          <a:xfrm>
            <a:off x="1639553" y="3922626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25 years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864349" y="3922626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40 years	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4089145" y="3922626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28 years	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5313940" y="3922626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34 years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6538738" y="3922626"/>
            <a:ext cx="1134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0" rIns="36000" bIns="108000" rtlCol="0" anchor="b" anchorCtr="0"/>
          <a:lstStyle/>
          <a:p>
            <a:r>
              <a:rPr lang="en-GB" sz="700" dirty="0">
                <a:solidFill>
                  <a:schemeClr val="tx1"/>
                </a:solidFill>
              </a:rPr>
              <a:t>15 years</a:t>
            </a:r>
          </a:p>
        </p:txBody>
      </p:sp>
      <p:pic>
        <p:nvPicPr>
          <p:cNvPr id="157" name="Picture 15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22" y="3726066"/>
            <a:ext cx="194400" cy="144000"/>
          </a:xfrm>
          <a:prstGeom prst="rect">
            <a:avLst/>
          </a:prstGeom>
        </p:spPr>
      </p:pic>
      <p:pic>
        <p:nvPicPr>
          <p:cNvPr id="158" name="Picture 157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13" y="3726066"/>
            <a:ext cx="194400" cy="144000"/>
          </a:xfrm>
          <a:prstGeom prst="rect">
            <a:avLst/>
          </a:prstGeom>
        </p:spPr>
      </p:pic>
      <p:pic>
        <p:nvPicPr>
          <p:cNvPr id="159" name="Picture 15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1" y="3726066"/>
            <a:ext cx="194400" cy="144000"/>
          </a:xfrm>
          <a:prstGeom prst="rect">
            <a:avLst/>
          </a:prstGeom>
        </p:spPr>
      </p:pic>
      <p:pic>
        <p:nvPicPr>
          <p:cNvPr id="160" name="Picture 15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34" y="3726066"/>
            <a:ext cx="194400" cy="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Experienced international management team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37602" y="5001753"/>
            <a:ext cx="742991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100" b="1" dirty="0">
                <a:solidFill>
                  <a:schemeClr val="tx2"/>
                </a:solidFill>
              </a:rPr>
              <a:t>Experienced international management team with over 200 years' experience in the plastic conversion industry</a:t>
            </a:r>
          </a:p>
        </p:txBody>
      </p:sp>
      <p:sp>
        <p:nvSpPr>
          <p:cNvPr id="62" name="TextBox 6"/>
          <p:cNvSpPr txBox="1"/>
          <p:nvPr/>
        </p:nvSpPr>
        <p:spPr>
          <a:xfrm>
            <a:off x="6539143" y="231103"/>
            <a:ext cx="1944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900" dirty="0" smtClean="0">
                <a:solidFill>
                  <a:schemeClr val="bg1"/>
                </a:solidFill>
              </a:rPr>
              <a:t>RPC Group Plc</a:t>
            </a:r>
          </a:p>
        </p:txBody>
      </p:sp>
    </p:spTree>
    <p:extLst>
      <p:ext uri="{BB962C8B-B14F-4D97-AF65-F5344CB8AC3E}">
        <p14:creationId xmlns:p14="http://schemas.microsoft.com/office/powerpoint/2010/main" val="185461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PC Group">
  <a:themeElements>
    <a:clrScheme name="RPC">
      <a:dk1>
        <a:srgbClr val="6C6D70"/>
      </a:dk1>
      <a:lt1>
        <a:sysClr val="window" lastClr="FFFFFF"/>
      </a:lt1>
      <a:dk2>
        <a:srgbClr val="303030"/>
      </a:dk2>
      <a:lt2>
        <a:srgbClr val="F0F0F0"/>
      </a:lt2>
      <a:accent1>
        <a:srgbClr val="FF8200"/>
      </a:accent1>
      <a:accent2>
        <a:srgbClr val="FAC99F"/>
      </a:accent2>
      <a:accent3>
        <a:srgbClr val="B8997F"/>
      </a:accent3>
      <a:accent4>
        <a:srgbClr val="E3BE0C"/>
      </a:accent4>
      <a:accent5>
        <a:srgbClr val="FF4800"/>
      </a:accent5>
      <a:accent6>
        <a:srgbClr val="60B14A"/>
      </a:accent6>
      <a:hlink>
        <a:srgbClr val="31A8F0"/>
      </a:hlink>
      <a:folHlink>
        <a:srgbClr val="B2F7FF"/>
      </a:folHlink>
    </a:clrScheme>
    <a:fontScheme name="R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0" tIns="0" rIns="0" bIns="0" rtlCol="0" anchor="ctr" anchorCtr="1"/>
      <a:lstStyle>
        <a:defPPr algn="ctr">
          <a:spcBef>
            <a:spcPts val="300"/>
          </a:spcBef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RPC</Template>
  <TotalTime>2377</TotalTime>
  <Words>791</Words>
  <Application>Microsoft Office PowerPoint</Application>
  <PresentationFormat>Skjermfremvisning (16:10)</PresentationFormat>
  <Paragraphs>268</Paragraphs>
  <Slides>23</Slides>
  <Notes>14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1_RPC Group</vt:lpstr>
      <vt:lpstr>Søren Marcussen</vt:lpstr>
      <vt:lpstr>Speed to Market RPC Superfos</vt:lpstr>
      <vt:lpstr>Norway</vt:lpstr>
      <vt:lpstr>RPC Key facts</vt:lpstr>
      <vt:lpstr>Corporate history</vt:lpstr>
      <vt:lpstr>RPC Group Overview – RPC Market Segments</vt:lpstr>
      <vt:lpstr>Conversion processes</vt:lpstr>
      <vt:lpstr>Leader in design and engineering - specialising in polymer conversion</vt:lpstr>
      <vt:lpstr>Experienced international management team</vt:lpstr>
      <vt:lpstr>RPC Superfos Nordic Sites</vt:lpstr>
      <vt:lpstr>PowerPoint-presentasjon</vt:lpstr>
      <vt:lpstr>Speed to Market in 3 dimensions:  New Product Development  New Designs  Daily Deliveries </vt:lpstr>
      <vt:lpstr>RPC Superfos – Speed to Market – New Products (Bespoke)</vt:lpstr>
      <vt:lpstr>RPC Superfos – Speed to Market – Innovation Centre</vt:lpstr>
      <vt:lpstr>New Innovation Centre reduces lead time</vt:lpstr>
      <vt:lpstr>RPC Superfos – Speed to Market – Innovation Centre</vt:lpstr>
      <vt:lpstr>RPC Superfos – Speed to Market - TurnAvisual</vt:lpstr>
      <vt:lpstr>RPC Superfos – Speed to Market – Innovation Centre</vt:lpstr>
      <vt:lpstr>RPC Superfos – Speed to Market – Innovation Centre</vt:lpstr>
      <vt:lpstr>RPC Superfos – Speed to Market – Innovation Centre</vt:lpstr>
      <vt:lpstr>RPC Superfos – Speed to Market – Customised Solutions</vt:lpstr>
      <vt:lpstr>RPC Superfos – Some of our Customers</vt:lpstr>
      <vt:lpstr>Norway </vt:lpstr>
    </vt:vector>
  </TitlesOfParts>
  <Company>RPC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RPC Superfos</dc:title>
  <dc:creator>Birthe Bebe Nielsen</dc:creator>
  <cp:lastModifiedBy>Per Øyvind Nordberg</cp:lastModifiedBy>
  <cp:revision>211</cp:revision>
  <cp:lastPrinted>2015-03-16T13:23:27Z</cp:lastPrinted>
  <dcterms:created xsi:type="dcterms:W3CDTF">2011-10-17T11:41:11Z</dcterms:created>
  <dcterms:modified xsi:type="dcterms:W3CDTF">2015-11-03T13:16:15Z</dcterms:modified>
</cp:coreProperties>
</file>