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7" r:id="rId1"/>
  </p:sldMasterIdLst>
  <p:notesMasterIdLst>
    <p:notesMasterId r:id="rId28"/>
  </p:notesMasterIdLst>
  <p:handoutMasterIdLst>
    <p:handoutMasterId r:id="rId29"/>
  </p:handoutMasterIdLst>
  <p:sldIdLst>
    <p:sldId id="382" r:id="rId2"/>
    <p:sldId id="449" r:id="rId3"/>
    <p:sldId id="320" r:id="rId4"/>
    <p:sldId id="555" r:id="rId5"/>
    <p:sldId id="556" r:id="rId6"/>
    <p:sldId id="524" r:id="rId7"/>
    <p:sldId id="525" r:id="rId8"/>
    <p:sldId id="536" r:id="rId9"/>
    <p:sldId id="537" r:id="rId10"/>
    <p:sldId id="538" r:id="rId11"/>
    <p:sldId id="539" r:id="rId12"/>
    <p:sldId id="541" r:id="rId13"/>
    <p:sldId id="546" r:id="rId14"/>
    <p:sldId id="542" r:id="rId15"/>
    <p:sldId id="543" r:id="rId16"/>
    <p:sldId id="559" r:id="rId17"/>
    <p:sldId id="528" r:id="rId18"/>
    <p:sldId id="550" r:id="rId19"/>
    <p:sldId id="551" r:id="rId20"/>
    <p:sldId id="552" r:id="rId21"/>
    <p:sldId id="553" r:id="rId22"/>
    <p:sldId id="554" r:id="rId23"/>
    <p:sldId id="549" r:id="rId24"/>
    <p:sldId id="558" r:id="rId25"/>
    <p:sldId id="561" r:id="rId26"/>
    <p:sldId id="560" r:id="rId27"/>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56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snapToGrid="0" snapToObjects="1">
      <p:cViewPr>
        <p:scale>
          <a:sx n="73" d="100"/>
          <a:sy n="73" d="100"/>
        </p:scale>
        <p:origin x="-1284" y="216"/>
      </p:cViewPr>
      <p:guideLst>
        <p:guide orient="horz" pos="2160"/>
        <p:guide pos="2880"/>
      </p:guideLst>
    </p:cSldViewPr>
  </p:slideViewPr>
  <p:notesTextViewPr>
    <p:cViewPr>
      <p:scale>
        <a:sx n="1" d="1"/>
        <a:sy n="1" d="1"/>
      </p:scale>
      <p:origin x="0" y="0"/>
    </p:cViewPr>
  </p:notesTextViewPr>
  <p:sorterViewPr>
    <p:cViewPr>
      <p:scale>
        <a:sx n="197" d="100"/>
        <a:sy n="197" d="100"/>
      </p:scale>
      <p:origin x="0" y="0"/>
    </p:cViewPr>
  </p:sorterViewPr>
  <p:notesViewPr>
    <p:cSldViewPr snapToGrid="0" snapToObjects="1">
      <p:cViewPr>
        <p:scale>
          <a:sx n="86" d="100"/>
          <a:sy n="86" d="100"/>
        </p:scale>
        <p:origin x="-2184" y="50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Classeur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Classeur2"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500" baseline="0" dirty="0"/>
              <a:t>Microbiological growth of bacteria during storage</a:t>
            </a:r>
          </a:p>
        </c:rich>
      </c:tx>
      <c:overlay val="0"/>
    </c:title>
    <c:autoTitleDeleted val="0"/>
    <c:plotArea>
      <c:layout/>
      <c:lineChart>
        <c:grouping val="standard"/>
        <c:varyColors val="0"/>
        <c:ser>
          <c:idx val="0"/>
          <c:order val="0"/>
          <c:tx>
            <c:strRef>
              <c:f>Feuil1!$E$6</c:f>
              <c:strCache>
                <c:ptCount val="1"/>
                <c:pt idx="0">
                  <c:v>PE Sealant</c:v>
                </c:pt>
              </c:strCache>
            </c:strRef>
          </c:tx>
          <c:spPr>
            <a:ln>
              <a:solidFill>
                <a:srgbClr val="0070C0"/>
              </a:solidFill>
            </a:ln>
          </c:spPr>
          <c:cat>
            <c:strRef>
              <c:f>Feuil1!$D$7:$D$10</c:f>
              <c:strCache>
                <c:ptCount val="4"/>
                <c:pt idx="0">
                  <c:v>Day 1</c:v>
                </c:pt>
                <c:pt idx="1">
                  <c:v>Day 28</c:v>
                </c:pt>
                <c:pt idx="2">
                  <c:v>Day 42</c:v>
                </c:pt>
                <c:pt idx="3">
                  <c:v>Day 56</c:v>
                </c:pt>
              </c:strCache>
            </c:strRef>
          </c:cat>
          <c:val>
            <c:numRef>
              <c:f>Feuil1!$E$7:$E$10</c:f>
              <c:numCache>
                <c:formatCode>General</c:formatCode>
                <c:ptCount val="4"/>
                <c:pt idx="0">
                  <c:v>2.8</c:v>
                </c:pt>
                <c:pt idx="1">
                  <c:v>7.5</c:v>
                </c:pt>
                <c:pt idx="2">
                  <c:v>7.5</c:v>
                </c:pt>
                <c:pt idx="3">
                  <c:v>7.5</c:v>
                </c:pt>
              </c:numCache>
            </c:numRef>
          </c:val>
          <c:smooth val="0"/>
        </c:ser>
        <c:ser>
          <c:idx val="1"/>
          <c:order val="1"/>
          <c:tx>
            <c:strRef>
              <c:f>Feuil1!$F$6</c:f>
              <c:strCache>
                <c:ptCount val="1"/>
                <c:pt idx="0">
                  <c:v>Surlyn Sealant</c:v>
                </c:pt>
              </c:strCache>
            </c:strRef>
          </c:tx>
          <c:spPr>
            <a:ln>
              <a:solidFill>
                <a:srgbClr val="FF0000"/>
              </a:solidFill>
            </a:ln>
          </c:spPr>
          <c:cat>
            <c:strRef>
              <c:f>Feuil1!$D$7:$D$10</c:f>
              <c:strCache>
                <c:ptCount val="4"/>
                <c:pt idx="0">
                  <c:v>Day 1</c:v>
                </c:pt>
                <c:pt idx="1">
                  <c:v>Day 28</c:v>
                </c:pt>
                <c:pt idx="2">
                  <c:v>Day 42</c:v>
                </c:pt>
                <c:pt idx="3">
                  <c:v>Day 56</c:v>
                </c:pt>
              </c:strCache>
            </c:strRef>
          </c:cat>
          <c:val>
            <c:numRef>
              <c:f>Feuil1!$F$7:$F$10</c:f>
              <c:numCache>
                <c:formatCode>General</c:formatCode>
                <c:ptCount val="4"/>
                <c:pt idx="0">
                  <c:v>2.5</c:v>
                </c:pt>
                <c:pt idx="1">
                  <c:v>3.5</c:v>
                </c:pt>
                <c:pt idx="2">
                  <c:v>5.5</c:v>
                </c:pt>
                <c:pt idx="3">
                  <c:v>6.2</c:v>
                </c:pt>
              </c:numCache>
            </c:numRef>
          </c:val>
          <c:smooth val="0"/>
        </c:ser>
        <c:dLbls>
          <c:showLegendKey val="0"/>
          <c:showVal val="0"/>
          <c:showCatName val="0"/>
          <c:showSerName val="0"/>
          <c:showPercent val="0"/>
          <c:showBubbleSize val="0"/>
        </c:dLbls>
        <c:marker val="1"/>
        <c:smooth val="0"/>
        <c:axId val="59169024"/>
        <c:axId val="58524032"/>
      </c:lineChart>
      <c:catAx>
        <c:axId val="59169024"/>
        <c:scaling>
          <c:orientation val="minMax"/>
        </c:scaling>
        <c:delete val="0"/>
        <c:axPos val="b"/>
        <c:title>
          <c:tx>
            <c:rich>
              <a:bodyPr/>
              <a:lstStyle/>
              <a:p>
                <a:pPr>
                  <a:defRPr sz="1100" baseline="0"/>
                </a:pPr>
                <a:r>
                  <a:rPr lang="en-US" sz="1100" baseline="0" dirty="0"/>
                  <a:t>Days of storage at 4°C</a:t>
                </a:r>
              </a:p>
            </c:rich>
          </c:tx>
          <c:overlay val="0"/>
        </c:title>
        <c:majorTickMark val="none"/>
        <c:minorTickMark val="none"/>
        <c:tickLblPos val="nextTo"/>
        <c:crossAx val="58524032"/>
        <c:crosses val="autoZero"/>
        <c:auto val="1"/>
        <c:lblAlgn val="ctr"/>
        <c:lblOffset val="100"/>
        <c:noMultiLvlLbl val="0"/>
      </c:catAx>
      <c:valAx>
        <c:axId val="58524032"/>
        <c:scaling>
          <c:orientation val="minMax"/>
          <c:min val="1"/>
        </c:scaling>
        <c:delete val="0"/>
        <c:axPos val="l"/>
        <c:majorGridlines/>
        <c:title>
          <c:tx>
            <c:rich>
              <a:bodyPr/>
              <a:lstStyle/>
              <a:p>
                <a:pPr>
                  <a:defRPr sz="1100" baseline="0"/>
                </a:pPr>
                <a:r>
                  <a:rPr lang="en-US" sz="1100" baseline="0" dirty="0" err="1"/>
                  <a:t>cfu</a:t>
                </a:r>
                <a:r>
                  <a:rPr lang="en-US" sz="1100" baseline="0" dirty="0"/>
                  <a:t>/mm²</a:t>
                </a:r>
              </a:p>
            </c:rich>
          </c:tx>
          <c:overlay val="0"/>
        </c:title>
        <c:numFmt formatCode="General" sourceLinked="1"/>
        <c:majorTickMark val="out"/>
        <c:minorTickMark val="none"/>
        <c:tickLblPos val="nextTo"/>
        <c:crossAx val="59169024"/>
        <c:crossesAt val="1"/>
        <c:crossBetween val="between"/>
      </c:valAx>
      <c:spPr>
        <a:noFill/>
        <a:ln w="0">
          <a:noFill/>
        </a:ln>
      </c:spPr>
    </c:plotArea>
    <c:legend>
      <c:legendPos val="r"/>
      <c:overlay val="0"/>
    </c:legend>
    <c:plotVisOnly val="1"/>
    <c:dispBlanksAs val="gap"/>
    <c:showDLblsOverMax val="0"/>
  </c:chart>
  <c:spPr>
    <a:ln>
      <a:noFill/>
    </a:ln>
  </c:spPr>
  <c:txPr>
    <a:bodyPr/>
    <a:lstStyle/>
    <a:p>
      <a:pPr>
        <a:defRPr i="1"/>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 of</a:t>
            </a:r>
            <a:r>
              <a:rPr lang="en-US" baseline="0"/>
              <a:t> Drip Loss</a:t>
            </a:r>
            <a:endParaRPr lang="en-US"/>
          </a:p>
        </c:rich>
      </c:tx>
      <c:overlay val="0"/>
    </c:title>
    <c:autoTitleDeleted val="0"/>
    <c:plotArea>
      <c:layout/>
      <c:lineChart>
        <c:grouping val="standard"/>
        <c:varyColors val="0"/>
        <c:ser>
          <c:idx val="0"/>
          <c:order val="0"/>
          <c:tx>
            <c:strRef>
              <c:f>Feuil1!$E$30</c:f>
              <c:strCache>
                <c:ptCount val="1"/>
                <c:pt idx="0">
                  <c:v>PE Sealant</c:v>
                </c:pt>
              </c:strCache>
            </c:strRef>
          </c:tx>
          <c:spPr>
            <a:ln>
              <a:solidFill>
                <a:srgbClr val="0070C0"/>
              </a:solidFill>
            </a:ln>
          </c:spPr>
          <c:cat>
            <c:strRef>
              <c:f>Feuil1!$D$31:$D$34</c:f>
              <c:strCache>
                <c:ptCount val="4"/>
                <c:pt idx="0">
                  <c:v>Day 1</c:v>
                </c:pt>
                <c:pt idx="1">
                  <c:v>Day 28</c:v>
                </c:pt>
                <c:pt idx="2">
                  <c:v>Day 42</c:v>
                </c:pt>
                <c:pt idx="3">
                  <c:v>Day 56</c:v>
                </c:pt>
              </c:strCache>
            </c:strRef>
          </c:cat>
          <c:val>
            <c:numRef>
              <c:f>Feuil1!$E$31:$E$34</c:f>
              <c:numCache>
                <c:formatCode>General</c:formatCode>
                <c:ptCount val="4"/>
                <c:pt idx="0">
                  <c:v>0.2</c:v>
                </c:pt>
                <c:pt idx="1">
                  <c:v>5.2</c:v>
                </c:pt>
                <c:pt idx="2">
                  <c:v>6</c:v>
                </c:pt>
                <c:pt idx="3">
                  <c:v>7.1</c:v>
                </c:pt>
              </c:numCache>
            </c:numRef>
          </c:val>
          <c:smooth val="0"/>
        </c:ser>
        <c:ser>
          <c:idx val="1"/>
          <c:order val="1"/>
          <c:tx>
            <c:strRef>
              <c:f>Feuil1!$F$30</c:f>
              <c:strCache>
                <c:ptCount val="1"/>
                <c:pt idx="0">
                  <c:v>Surlyn Sealant</c:v>
                </c:pt>
              </c:strCache>
            </c:strRef>
          </c:tx>
          <c:spPr>
            <a:ln>
              <a:solidFill>
                <a:srgbClr val="FF0000"/>
              </a:solidFill>
            </a:ln>
          </c:spPr>
          <c:cat>
            <c:strRef>
              <c:f>Feuil1!$D$31:$D$34</c:f>
              <c:strCache>
                <c:ptCount val="4"/>
                <c:pt idx="0">
                  <c:v>Day 1</c:v>
                </c:pt>
                <c:pt idx="1">
                  <c:v>Day 28</c:v>
                </c:pt>
                <c:pt idx="2">
                  <c:v>Day 42</c:v>
                </c:pt>
                <c:pt idx="3">
                  <c:v>Day 56</c:v>
                </c:pt>
              </c:strCache>
            </c:strRef>
          </c:cat>
          <c:val>
            <c:numRef>
              <c:f>Feuil1!$F$31:$F$34</c:f>
              <c:numCache>
                <c:formatCode>General</c:formatCode>
                <c:ptCount val="4"/>
                <c:pt idx="0">
                  <c:v>0.1</c:v>
                </c:pt>
                <c:pt idx="1">
                  <c:v>2.8</c:v>
                </c:pt>
                <c:pt idx="2">
                  <c:v>2.7</c:v>
                </c:pt>
                <c:pt idx="3">
                  <c:v>3.8</c:v>
                </c:pt>
              </c:numCache>
            </c:numRef>
          </c:val>
          <c:smooth val="0"/>
        </c:ser>
        <c:dLbls>
          <c:showLegendKey val="0"/>
          <c:showVal val="0"/>
          <c:showCatName val="0"/>
          <c:showSerName val="0"/>
          <c:showPercent val="0"/>
          <c:showBubbleSize val="0"/>
        </c:dLbls>
        <c:marker val="1"/>
        <c:smooth val="0"/>
        <c:axId val="58557952"/>
        <c:axId val="58559872"/>
      </c:lineChart>
      <c:catAx>
        <c:axId val="58557952"/>
        <c:scaling>
          <c:orientation val="minMax"/>
        </c:scaling>
        <c:delete val="0"/>
        <c:axPos val="b"/>
        <c:title>
          <c:tx>
            <c:rich>
              <a:bodyPr/>
              <a:lstStyle/>
              <a:p>
                <a:pPr>
                  <a:defRPr/>
                </a:pPr>
                <a:r>
                  <a:rPr lang="en-US"/>
                  <a:t>Days</a:t>
                </a:r>
                <a:r>
                  <a:rPr lang="en-US" baseline="0"/>
                  <a:t> of storage at 4°C</a:t>
                </a:r>
                <a:endParaRPr lang="en-US"/>
              </a:p>
            </c:rich>
          </c:tx>
          <c:layout>
            <c:manualLayout>
              <c:xMode val="edge"/>
              <c:yMode val="edge"/>
              <c:x val="0.32291732283464569"/>
              <c:y val="0.87868037328667248"/>
            </c:manualLayout>
          </c:layout>
          <c:overlay val="0"/>
        </c:title>
        <c:majorTickMark val="none"/>
        <c:minorTickMark val="none"/>
        <c:tickLblPos val="nextTo"/>
        <c:crossAx val="58559872"/>
        <c:crosses val="autoZero"/>
        <c:auto val="1"/>
        <c:lblAlgn val="ctr"/>
        <c:lblOffset val="100"/>
        <c:noMultiLvlLbl val="0"/>
      </c:catAx>
      <c:valAx>
        <c:axId val="58559872"/>
        <c:scaling>
          <c:orientation val="minMax"/>
        </c:scaling>
        <c:delete val="0"/>
        <c:axPos val="l"/>
        <c:majorGridlines/>
        <c:numFmt formatCode="General" sourceLinked="1"/>
        <c:majorTickMark val="out"/>
        <c:minorTickMark val="none"/>
        <c:tickLblPos val="nextTo"/>
        <c:crossAx val="58557952"/>
        <c:crosses val="autoZero"/>
        <c:crossBetween val="between"/>
      </c:valAx>
    </c:plotArea>
    <c:legend>
      <c:legendPos val="r"/>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47" tIns="47873" rIns="95747" bIns="47873" rtlCol="0"/>
          <a:lstStyle>
            <a:lvl1pPr algn="l">
              <a:defRPr sz="1300"/>
            </a:lvl1pPr>
          </a:lstStyle>
          <a:p>
            <a:endParaRPr lang="en-US"/>
          </a:p>
        </p:txBody>
      </p:sp>
      <p:sp>
        <p:nvSpPr>
          <p:cNvPr id="4" name="Footer Placeholder 3"/>
          <p:cNvSpPr>
            <a:spLocks noGrp="1"/>
          </p:cNvSpPr>
          <p:nvPr>
            <p:ph type="ftr" sz="quarter" idx="2"/>
          </p:nvPr>
        </p:nvSpPr>
        <p:spPr>
          <a:xfrm>
            <a:off x="0" y="9119173"/>
            <a:ext cx="3169920" cy="480388"/>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173"/>
            <a:ext cx="3169920" cy="480388"/>
          </a:xfrm>
          <a:prstGeom prst="rect">
            <a:avLst/>
          </a:prstGeom>
        </p:spPr>
        <p:txBody>
          <a:bodyPr vert="horz" lIns="95747" tIns="47873" rIns="95747" bIns="47873" rtlCol="0" anchor="b"/>
          <a:lstStyle>
            <a:lvl1pPr algn="r">
              <a:defRPr sz="1300"/>
            </a:lvl1pPr>
          </a:lstStyle>
          <a:p>
            <a:fld id="{E734D908-30F6-4C2C-B596-D34DCC06FBC9}" type="slidenum">
              <a:rPr lang="en-US" smtClean="0"/>
              <a:t>‹#›</a:t>
            </a:fld>
            <a:endParaRPr lang="en-US"/>
          </a:p>
        </p:txBody>
      </p:sp>
    </p:spTree>
    <p:extLst>
      <p:ext uri="{BB962C8B-B14F-4D97-AF65-F5344CB8AC3E}">
        <p14:creationId xmlns:p14="http://schemas.microsoft.com/office/powerpoint/2010/main" val="35908522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78748"/>
          </a:xfrm>
          <a:prstGeom prst="rect">
            <a:avLst/>
          </a:prstGeom>
        </p:spPr>
        <p:txBody>
          <a:bodyPr vert="horz" lIns="96649" tIns="48325" rIns="96649" bIns="48325"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78748"/>
          </a:xfrm>
          <a:prstGeom prst="rect">
            <a:avLst/>
          </a:prstGeom>
        </p:spPr>
        <p:txBody>
          <a:bodyPr vert="horz" wrap="square" lIns="96649" tIns="48325" rIns="96649" bIns="48325" numCol="1" anchor="t" anchorCtr="0" compatLnSpc="1">
            <a:prstTxWarp prst="textNoShape">
              <a:avLst/>
            </a:prstTxWarp>
          </a:bodyPr>
          <a:lstStyle>
            <a:lvl1pPr algn="r">
              <a:defRPr sz="1300">
                <a:latin typeface="Calibri" pitchFamily="34" charset="0"/>
                <a:ea typeface="ＭＳ Ｐゴシック" pitchFamily="34" charset="-128"/>
              </a:defRPr>
            </a:lvl1pPr>
          </a:lstStyle>
          <a:p>
            <a:pPr>
              <a:defRPr/>
            </a:pPr>
            <a:fld id="{D602BB66-D262-411C-AF90-ABFBF48555DB}" type="datetime1">
              <a:rPr lang="en-US"/>
              <a:pPr>
                <a:defRPr/>
              </a:pPr>
              <a:t>11/4/2015</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49" tIns="48325" rIns="96649" bIns="48325" rtlCol="0" anchor="ctr"/>
          <a:lstStyle/>
          <a:p>
            <a:pPr lvl="0"/>
            <a:endParaRPr lang="en-US" noProof="0"/>
          </a:p>
        </p:txBody>
      </p:sp>
      <p:sp>
        <p:nvSpPr>
          <p:cNvPr id="5" name="Notes Placeholder 4"/>
          <p:cNvSpPr>
            <a:spLocks noGrp="1"/>
          </p:cNvSpPr>
          <p:nvPr>
            <p:ph type="body" sz="quarter" idx="3"/>
          </p:nvPr>
        </p:nvSpPr>
        <p:spPr>
          <a:xfrm>
            <a:off x="731520" y="4561226"/>
            <a:ext cx="5852160" cy="4318573"/>
          </a:xfrm>
          <a:prstGeom prst="rect">
            <a:avLst/>
          </a:prstGeom>
        </p:spPr>
        <p:txBody>
          <a:bodyPr vert="horz" lIns="96649" tIns="48325" rIns="96649" bIns="4832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813"/>
            <a:ext cx="3169920" cy="478748"/>
          </a:xfrm>
          <a:prstGeom prst="rect">
            <a:avLst/>
          </a:prstGeom>
        </p:spPr>
        <p:txBody>
          <a:bodyPr vert="horz" lIns="96649" tIns="48325" rIns="96649" bIns="48325"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20813"/>
            <a:ext cx="3169920" cy="478748"/>
          </a:xfrm>
          <a:prstGeom prst="rect">
            <a:avLst/>
          </a:prstGeom>
        </p:spPr>
        <p:txBody>
          <a:bodyPr vert="horz" wrap="square" lIns="96649" tIns="48325" rIns="96649" bIns="48325" numCol="1" anchor="b" anchorCtr="0" compatLnSpc="1">
            <a:prstTxWarp prst="textNoShape">
              <a:avLst/>
            </a:prstTxWarp>
          </a:bodyPr>
          <a:lstStyle>
            <a:lvl1pPr algn="r">
              <a:defRPr sz="1300">
                <a:latin typeface="Calibri" pitchFamily="34" charset="0"/>
                <a:ea typeface="ＭＳ Ｐゴシック" pitchFamily="34" charset="-128"/>
              </a:defRPr>
            </a:lvl1pPr>
          </a:lstStyle>
          <a:p>
            <a:pPr>
              <a:defRPr/>
            </a:pPr>
            <a:fld id="{92DFFB59-D179-47D4-8AE2-3C31AEC1260D}" type="slidenum">
              <a:rPr lang="en-US"/>
              <a:pPr>
                <a:defRPr/>
              </a:pPr>
              <a:t>‹#›</a:t>
            </a:fld>
            <a:endParaRPr lang="en-US"/>
          </a:p>
        </p:txBody>
      </p:sp>
    </p:spTree>
    <p:extLst>
      <p:ext uri="{BB962C8B-B14F-4D97-AF65-F5344CB8AC3E}">
        <p14:creationId xmlns:p14="http://schemas.microsoft.com/office/powerpoint/2010/main" val="36703235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2DFFB59-D179-47D4-8AE2-3C31AEC1260D}"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06848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DFFB59-D179-47D4-8AE2-3C31AEC1260D}"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49980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2DFFB59-D179-47D4-8AE2-3C31AEC1260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123339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xfrm>
            <a:off x="1258147" y="4561226"/>
            <a:ext cx="4800599" cy="43185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are a market-driven science company.  Our vision is to be the world’s most dynamic science company, creating sustainable solutions essential to a better, safer, healthier life for people everywhere.  We are applying our science to create sustainable solutions that make a difference in the world.</a:t>
            </a:r>
          </a:p>
          <a:p>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77943" indent="-299209" eaLnBrk="0" hangingPunct="0">
              <a:defRPr>
                <a:solidFill>
                  <a:schemeClr val="tx1"/>
                </a:solidFill>
                <a:latin typeface="Arial" pitchFamily="34" charset="0"/>
                <a:ea typeface="ＭＳ Ｐゴシック" pitchFamily="34" charset="-128"/>
              </a:defRPr>
            </a:lvl2pPr>
            <a:lvl3pPr marL="1196835" indent="-239367" eaLnBrk="0" hangingPunct="0">
              <a:defRPr>
                <a:solidFill>
                  <a:schemeClr val="tx1"/>
                </a:solidFill>
                <a:latin typeface="Arial" pitchFamily="34" charset="0"/>
                <a:ea typeface="ＭＳ Ｐゴシック" pitchFamily="34" charset="-128"/>
              </a:defRPr>
            </a:lvl3pPr>
            <a:lvl4pPr marL="1675569" indent="-239367" eaLnBrk="0" hangingPunct="0">
              <a:defRPr>
                <a:solidFill>
                  <a:schemeClr val="tx1"/>
                </a:solidFill>
                <a:latin typeface="Arial" pitchFamily="34" charset="0"/>
                <a:ea typeface="ＭＳ Ｐゴシック" pitchFamily="34" charset="-128"/>
              </a:defRPr>
            </a:lvl4pPr>
            <a:lvl5pPr marL="2154304" indent="-239367" eaLnBrk="0" hangingPunct="0">
              <a:defRPr>
                <a:solidFill>
                  <a:schemeClr val="tx1"/>
                </a:solidFill>
                <a:latin typeface="Arial" pitchFamily="34" charset="0"/>
                <a:ea typeface="ＭＳ Ｐゴシック" pitchFamily="34" charset="-128"/>
              </a:defRPr>
            </a:lvl5pPr>
            <a:lvl6pPr marL="2633038" indent="-239367" defTabSz="478734" eaLnBrk="0" fontAlgn="base" hangingPunct="0">
              <a:spcBef>
                <a:spcPct val="0"/>
              </a:spcBef>
              <a:spcAft>
                <a:spcPct val="0"/>
              </a:spcAft>
              <a:defRPr>
                <a:solidFill>
                  <a:schemeClr val="tx1"/>
                </a:solidFill>
                <a:latin typeface="Arial" pitchFamily="34" charset="0"/>
                <a:ea typeface="ＭＳ Ｐゴシック" pitchFamily="34" charset="-128"/>
              </a:defRPr>
            </a:lvl6pPr>
            <a:lvl7pPr marL="3111772" indent="-239367" defTabSz="478734" eaLnBrk="0" fontAlgn="base" hangingPunct="0">
              <a:spcBef>
                <a:spcPct val="0"/>
              </a:spcBef>
              <a:spcAft>
                <a:spcPct val="0"/>
              </a:spcAft>
              <a:defRPr>
                <a:solidFill>
                  <a:schemeClr val="tx1"/>
                </a:solidFill>
                <a:latin typeface="Arial" pitchFamily="34" charset="0"/>
                <a:ea typeface="ＭＳ Ｐゴシック" pitchFamily="34" charset="-128"/>
              </a:defRPr>
            </a:lvl7pPr>
            <a:lvl8pPr marL="3590506" indent="-239367" defTabSz="478734" eaLnBrk="0" fontAlgn="base" hangingPunct="0">
              <a:spcBef>
                <a:spcPct val="0"/>
              </a:spcBef>
              <a:spcAft>
                <a:spcPct val="0"/>
              </a:spcAft>
              <a:defRPr>
                <a:solidFill>
                  <a:schemeClr val="tx1"/>
                </a:solidFill>
                <a:latin typeface="Arial" pitchFamily="34" charset="0"/>
                <a:ea typeface="ＭＳ Ｐゴシック" pitchFamily="34" charset="-128"/>
              </a:defRPr>
            </a:lvl8pPr>
            <a:lvl9pPr marL="4069240" indent="-239367" defTabSz="478734"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3853113-99C8-43AC-9C44-47C9788C88C8}" type="slidenum">
              <a:rPr lang="en-US" smtClean="0">
                <a:latin typeface="Calibri" pitchFamily="34" charset="0"/>
              </a:rPr>
              <a:pPr eaLnBrk="1" hangingPunct="1"/>
              <a:t>3</a:t>
            </a:fld>
            <a:endParaRPr lang="en-US" smtClean="0">
              <a:latin typeface="Calibri" pitchFamily="34" charset="0"/>
            </a:endParaRPr>
          </a:p>
        </p:txBody>
      </p:sp>
      <p:sp>
        <p:nvSpPr>
          <p:cNvPr id="2" name="Footer Placeholder 1"/>
          <p:cNvSpPr>
            <a:spLocks noGrp="1"/>
          </p:cNvSpPr>
          <p:nvPr>
            <p:ph type="ftr" sz="quarter" idx="10"/>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dirty="0" smtClean="0">
                <a:solidFill>
                  <a:schemeClr val="bg1"/>
                </a:solidFill>
                <a:latin typeface="Arial" panose="020B0604020202020204" pitchFamily="34" charset="0"/>
                <a:cs typeface="Arial" panose="020B0604020202020204" pitchFamily="34" charset="0"/>
              </a:rPr>
              <a:t>As the global population climbs up to 9 billion people in 2050, DuPont uses its science-powered innovation to help solve the challenges facing the world: Food, Energy and Protection.</a:t>
            </a:r>
          </a:p>
          <a:p>
            <a:endParaRPr lang="en-US" dirty="0"/>
          </a:p>
        </p:txBody>
      </p:sp>
      <p:sp>
        <p:nvSpPr>
          <p:cNvPr id="4" name="Slide Number Placeholder 3"/>
          <p:cNvSpPr>
            <a:spLocks noGrp="1"/>
          </p:cNvSpPr>
          <p:nvPr>
            <p:ph type="sldNum" sz="quarter" idx="10"/>
          </p:nvPr>
        </p:nvSpPr>
        <p:spPr/>
        <p:txBody>
          <a:bodyPr/>
          <a:lstStyle/>
          <a:p>
            <a:fld id="{01C3F079-89BC-4427-8A16-937773FF79C8}" type="slidenum">
              <a:rPr lang="en-US" smtClean="0"/>
              <a:pPr/>
              <a:t>4</a:t>
            </a:fld>
            <a:endParaRPr lang="en-US"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5775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Given our purpose, what is our strategy to grow the value of DuPont? </a:t>
            </a:r>
          </a:p>
          <a:p>
            <a:r>
              <a:rPr lang="en-US" sz="1300" dirty="0"/>
              <a:t>It is to grow by building world-leading positions in three attractive spaces where we have strong science that is valued and rewarded by our customers. </a:t>
            </a:r>
          </a:p>
          <a:p>
            <a:r>
              <a:rPr lang="en-US" sz="1300" dirty="0"/>
              <a:t>They are Ag and Nutrition, Bio-based Materials, and Advanced Materials.  Each of these areas offers us the opportunity to continue to build a distinctive portfolio of high-margin, growth businesses. The scope of our portfolio also enables us to leverage a broad set of scientific capabilities across our businesses, and to access many markets, providing significant opportunities to drive innovation across these spaces.  </a:t>
            </a:r>
          </a:p>
        </p:txBody>
      </p:sp>
      <p:sp>
        <p:nvSpPr>
          <p:cNvPr id="4" name="Slide Number Placeholder 3"/>
          <p:cNvSpPr>
            <a:spLocks noGrp="1"/>
          </p:cNvSpPr>
          <p:nvPr>
            <p:ph type="sldNum" sz="quarter" idx="10"/>
          </p:nvPr>
        </p:nvSpPr>
        <p:spPr/>
        <p:txBody>
          <a:bodyPr/>
          <a:lstStyle/>
          <a:p>
            <a:fld id="{01C3F079-89BC-4427-8A16-937773FF79C8}" type="slidenum">
              <a:rPr lang="en-US" smtClean="0"/>
              <a:pPr/>
              <a:t>5</a:t>
            </a:fld>
            <a:endParaRPr lang="en-US"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66850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txBox="1">
            <a:spLocks noGrp="1" noChangeArrowheads="1"/>
          </p:cNvSpPr>
          <p:nvPr/>
        </p:nvSpPr>
        <p:spPr bwMode="auto">
          <a:xfrm>
            <a:off x="4122491" y="9116229"/>
            <a:ext cx="3167072" cy="47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49" tIns="48226" rIns="96449" bIns="48226" anchor="b"/>
          <a:lstStyle>
            <a:lvl1pPr defTabSz="920750" eaLnBrk="0" hangingPunct="0">
              <a:defRPr sz="2000">
                <a:solidFill>
                  <a:schemeClr val="tx1"/>
                </a:solidFill>
                <a:latin typeface="Arial" charset="0"/>
              </a:defRPr>
            </a:lvl1pPr>
            <a:lvl2pPr marL="742950" indent="-285750" defTabSz="920750" eaLnBrk="0" hangingPunct="0">
              <a:defRPr sz="2000">
                <a:solidFill>
                  <a:schemeClr val="tx1"/>
                </a:solidFill>
                <a:latin typeface="Arial" charset="0"/>
              </a:defRPr>
            </a:lvl2pPr>
            <a:lvl3pPr marL="1143000" indent="-228600" defTabSz="920750" eaLnBrk="0" hangingPunct="0">
              <a:defRPr sz="2000">
                <a:solidFill>
                  <a:schemeClr val="tx1"/>
                </a:solidFill>
                <a:latin typeface="Arial" charset="0"/>
              </a:defRPr>
            </a:lvl3pPr>
            <a:lvl4pPr marL="1600200" indent="-228600" defTabSz="920750" eaLnBrk="0" hangingPunct="0">
              <a:defRPr sz="2000">
                <a:solidFill>
                  <a:schemeClr val="tx1"/>
                </a:solidFill>
                <a:latin typeface="Arial" charset="0"/>
              </a:defRPr>
            </a:lvl4pPr>
            <a:lvl5pPr marL="2057400" indent="-228600" defTabSz="920750" eaLnBrk="0" hangingPunct="0">
              <a:defRPr sz="2000">
                <a:solidFill>
                  <a:schemeClr val="tx1"/>
                </a:solidFill>
                <a:latin typeface="Arial" charset="0"/>
              </a:defRPr>
            </a:lvl5pPr>
            <a:lvl6pPr marL="2514600" indent="-228600" defTabSz="920750" eaLnBrk="0" fontAlgn="base" hangingPunct="0">
              <a:spcBef>
                <a:spcPct val="0"/>
              </a:spcBef>
              <a:spcAft>
                <a:spcPct val="0"/>
              </a:spcAft>
              <a:defRPr sz="2000">
                <a:solidFill>
                  <a:schemeClr val="tx1"/>
                </a:solidFill>
                <a:latin typeface="Arial" charset="0"/>
              </a:defRPr>
            </a:lvl6pPr>
            <a:lvl7pPr marL="2971800" indent="-228600" defTabSz="920750" eaLnBrk="0" fontAlgn="base" hangingPunct="0">
              <a:spcBef>
                <a:spcPct val="0"/>
              </a:spcBef>
              <a:spcAft>
                <a:spcPct val="0"/>
              </a:spcAft>
              <a:defRPr sz="2000">
                <a:solidFill>
                  <a:schemeClr val="tx1"/>
                </a:solidFill>
                <a:latin typeface="Arial" charset="0"/>
              </a:defRPr>
            </a:lvl7pPr>
            <a:lvl8pPr marL="3429000" indent="-228600" defTabSz="920750" eaLnBrk="0" fontAlgn="base" hangingPunct="0">
              <a:spcBef>
                <a:spcPct val="0"/>
              </a:spcBef>
              <a:spcAft>
                <a:spcPct val="0"/>
              </a:spcAft>
              <a:defRPr sz="2000">
                <a:solidFill>
                  <a:schemeClr val="tx1"/>
                </a:solidFill>
                <a:latin typeface="Arial" charset="0"/>
              </a:defRPr>
            </a:lvl8pPr>
            <a:lvl9pPr marL="3886200" indent="-228600" defTabSz="920750" eaLnBrk="0" fontAlgn="base" hangingPunct="0">
              <a:spcBef>
                <a:spcPct val="0"/>
              </a:spcBef>
              <a:spcAft>
                <a:spcPct val="0"/>
              </a:spcAft>
              <a:defRPr sz="2000">
                <a:solidFill>
                  <a:schemeClr val="tx1"/>
                </a:solidFill>
                <a:latin typeface="Arial" charset="0"/>
              </a:defRPr>
            </a:lvl9pPr>
          </a:lstStyle>
          <a:p>
            <a:pPr algn="r" eaLnBrk="1" hangingPunct="1"/>
            <a:fld id="{B3403979-9D9A-444F-819E-519CA1FD5E3A}" type="slidenum">
              <a:rPr lang="de-DE" sz="1200">
                <a:latin typeface="Times New Roman" pitchFamily="18" charset="0"/>
              </a:rPr>
              <a:pPr algn="r" eaLnBrk="1" hangingPunct="1"/>
              <a:t>6</a:t>
            </a:fld>
            <a:endParaRPr lang="de-DE" sz="1200">
              <a:latin typeface="Times New Roman" pitchFamily="18" charset="0"/>
            </a:endParaRPr>
          </a:p>
        </p:txBody>
      </p:sp>
      <p:sp>
        <p:nvSpPr>
          <p:cNvPr id="667651" name="Rectangle 2"/>
          <p:cNvSpPr>
            <a:spLocks noGrp="1" noRot="1" noChangeAspect="1" noChangeArrowheads="1" noTextEdit="1"/>
          </p:cNvSpPr>
          <p:nvPr>
            <p:ph type="sldImg"/>
          </p:nvPr>
        </p:nvSpPr>
        <p:spPr bwMode="auto">
          <a:xfrm>
            <a:off x="1260475" y="719138"/>
            <a:ext cx="4803775" cy="3602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7652" name="Rectangle 3"/>
          <p:cNvSpPr>
            <a:spLocks noGrp="1" noChangeArrowheads="1"/>
          </p:cNvSpPr>
          <p:nvPr>
            <p:ph type="body" idx="1"/>
          </p:nvPr>
        </p:nvSpPr>
        <p:spPr>
          <a:xfrm>
            <a:off x="975931" y="4812878"/>
            <a:ext cx="5363341" cy="4068540"/>
          </a:xfrm>
        </p:spPr>
        <p:txBody>
          <a:bodyPr lIns="94974" tIns="47488" rIns="94974" bIns="47488"/>
          <a:lstStyle/>
          <a:p>
            <a:pPr defTabSz="957468"/>
            <a:r>
              <a:rPr lang="fr-CH" dirty="0" smtClean="0"/>
              <a:t>As an exemple… This shows </a:t>
            </a:r>
            <a:r>
              <a:rPr lang="fr-CH" dirty="0" err="1" smtClean="0"/>
              <a:t>you</a:t>
            </a:r>
            <a:r>
              <a:rPr lang="fr-CH" dirty="0" smtClean="0"/>
              <a:t> </a:t>
            </a:r>
            <a:r>
              <a:rPr lang="fr-CH" dirty="0" err="1" smtClean="0"/>
              <a:t>our</a:t>
            </a:r>
            <a:r>
              <a:rPr lang="fr-CH" dirty="0" smtClean="0"/>
              <a:t> </a:t>
            </a:r>
            <a:r>
              <a:rPr lang="fr-CH" dirty="0" err="1" smtClean="0"/>
              <a:t>involvement</a:t>
            </a:r>
            <a:r>
              <a:rPr lang="fr-CH" dirty="0" smtClean="0"/>
              <a:t> </a:t>
            </a:r>
            <a:r>
              <a:rPr lang="fr-CH" dirty="0" err="1" smtClean="0"/>
              <a:t>throughout</a:t>
            </a:r>
            <a:r>
              <a:rPr lang="fr-CH" dirty="0" smtClean="0"/>
              <a:t> the </a:t>
            </a:r>
            <a:r>
              <a:rPr lang="fr-CH" dirty="0" err="1" smtClean="0"/>
              <a:t>food</a:t>
            </a:r>
            <a:r>
              <a:rPr lang="fr-CH" dirty="0" smtClean="0"/>
              <a:t> value </a:t>
            </a:r>
            <a:r>
              <a:rPr lang="fr-CH" dirty="0" err="1" smtClean="0"/>
              <a:t>chain</a:t>
            </a:r>
            <a:r>
              <a:rPr lang="fr-CH" dirty="0" smtClean="0"/>
              <a:t>…</a:t>
            </a:r>
            <a:r>
              <a:rPr lang="fr-CH" dirty="0" err="1" smtClean="0"/>
              <a:t>from</a:t>
            </a:r>
            <a:r>
              <a:rPr lang="fr-CH" dirty="0" smtClean="0"/>
              <a:t> </a:t>
            </a:r>
            <a:r>
              <a:rPr lang="fr-CH" dirty="0" err="1" smtClean="0"/>
              <a:t>farm</a:t>
            </a:r>
            <a:r>
              <a:rPr lang="fr-CH" dirty="0" smtClean="0"/>
              <a:t> to </a:t>
            </a:r>
            <a:r>
              <a:rPr lang="fr-CH" dirty="0" err="1" smtClean="0"/>
              <a:t>fork</a:t>
            </a:r>
            <a:r>
              <a:rPr lang="fr-CH" dirty="0" smtClean="0"/>
              <a:t>. </a:t>
            </a:r>
          </a:p>
          <a:p>
            <a:pPr defTabSz="957468"/>
            <a:r>
              <a:rPr lang="fr-CH" dirty="0" err="1" smtClean="0"/>
              <a:t>We</a:t>
            </a:r>
            <a:r>
              <a:rPr lang="fr-CH" dirty="0" smtClean="0"/>
              <a:t> </a:t>
            </a:r>
            <a:r>
              <a:rPr lang="fr-CH" dirty="0" err="1" smtClean="0"/>
              <a:t>offer</a:t>
            </a:r>
            <a:r>
              <a:rPr lang="fr-CH" dirty="0" smtClean="0"/>
              <a:t> </a:t>
            </a:r>
            <a:r>
              <a:rPr lang="fr-CH" dirty="0" err="1" smtClean="0"/>
              <a:t>innovational</a:t>
            </a:r>
            <a:r>
              <a:rPr lang="fr-CH" dirty="0" smtClean="0"/>
              <a:t> solutions at </a:t>
            </a:r>
            <a:r>
              <a:rPr lang="fr-CH" dirty="0" err="1" smtClean="0"/>
              <a:t>every</a:t>
            </a:r>
            <a:r>
              <a:rPr lang="fr-CH" dirty="0" smtClean="0"/>
              <a:t> stage of the value </a:t>
            </a:r>
            <a:r>
              <a:rPr lang="fr-CH" dirty="0" err="1" smtClean="0"/>
              <a:t>chain</a:t>
            </a:r>
            <a:r>
              <a:rPr lang="fr-CH" dirty="0" smtClean="0"/>
              <a:t>.</a:t>
            </a:r>
          </a:p>
          <a:p>
            <a:pPr defTabSz="957468"/>
            <a:endParaRPr lang="fr-CH" dirty="0" smtClean="0"/>
          </a:p>
          <a:p>
            <a:pPr defTabSz="957468"/>
            <a:r>
              <a:rPr lang="fr-CH" dirty="0" err="1" smtClean="0"/>
              <a:t>Some</a:t>
            </a:r>
            <a:r>
              <a:rPr lang="fr-CH" dirty="0" smtClean="0"/>
              <a:t> </a:t>
            </a:r>
            <a:r>
              <a:rPr lang="fr-CH" dirty="0" err="1" smtClean="0"/>
              <a:t>examples</a:t>
            </a:r>
            <a:r>
              <a:rPr lang="fr-CH" dirty="0" smtClean="0"/>
              <a:t>:</a:t>
            </a:r>
          </a:p>
          <a:p>
            <a:pPr defTabSz="957468"/>
            <a:r>
              <a:rPr lang="fr-CH" dirty="0" err="1" smtClean="0"/>
              <a:t>Seeds</a:t>
            </a:r>
            <a:r>
              <a:rPr lang="fr-CH" dirty="0" smtClean="0"/>
              <a:t>, corn, </a:t>
            </a:r>
            <a:r>
              <a:rPr lang="fr-CH" dirty="0" err="1" smtClean="0"/>
              <a:t>soy</a:t>
            </a:r>
            <a:r>
              <a:rPr lang="fr-CH" dirty="0" smtClean="0"/>
              <a:t>: Pioneer</a:t>
            </a:r>
            <a:r>
              <a:rPr lang="fr-CH" baseline="30000" dirty="0" smtClean="0"/>
              <a:t>®</a:t>
            </a:r>
            <a:r>
              <a:rPr lang="fr-CH" dirty="0" smtClean="0"/>
              <a:t>, </a:t>
            </a:r>
            <a:r>
              <a:rPr lang="fr-CH" dirty="0" err="1" smtClean="0"/>
              <a:t>HiBred</a:t>
            </a:r>
            <a:endParaRPr lang="fr-CH" dirty="0" smtClean="0"/>
          </a:p>
          <a:p>
            <a:pPr defTabSz="957468"/>
            <a:r>
              <a:rPr lang="fr-CH" dirty="0" err="1" smtClean="0"/>
              <a:t>Crop</a:t>
            </a:r>
            <a:r>
              <a:rPr lang="fr-CH" dirty="0" smtClean="0"/>
              <a:t> protection: herbicide, </a:t>
            </a:r>
            <a:r>
              <a:rPr lang="fr-CH" dirty="0" err="1" smtClean="0"/>
              <a:t>fungicide</a:t>
            </a:r>
            <a:r>
              <a:rPr lang="fr-CH" dirty="0" smtClean="0"/>
              <a:t>, insecticides, pesticides</a:t>
            </a:r>
          </a:p>
          <a:p>
            <a:pPr defTabSz="957468"/>
            <a:r>
              <a:rPr lang="fr-CH" dirty="0" err="1" smtClean="0"/>
              <a:t>Chemical</a:t>
            </a:r>
            <a:r>
              <a:rPr lang="fr-CH" dirty="0" smtClean="0"/>
              <a:t> solutions: </a:t>
            </a:r>
            <a:r>
              <a:rPr lang="fr-CH" dirty="0" err="1" smtClean="0"/>
              <a:t>sanitarian</a:t>
            </a:r>
            <a:endParaRPr lang="fr-CH" dirty="0" smtClean="0"/>
          </a:p>
          <a:p>
            <a:pPr defTabSz="957468"/>
            <a:r>
              <a:rPr lang="fr-CH" dirty="0" smtClean="0"/>
              <a:t>Food </a:t>
            </a:r>
            <a:r>
              <a:rPr lang="fr-CH" dirty="0" err="1" smtClean="0"/>
              <a:t>Safety</a:t>
            </a:r>
            <a:r>
              <a:rPr lang="fr-CH" dirty="0" smtClean="0"/>
              <a:t> diagnostics: </a:t>
            </a:r>
            <a:r>
              <a:rPr lang="fr-CH" dirty="0" err="1" smtClean="0"/>
              <a:t>Qualicon</a:t>
            </a:r>
            <a:r>
              <a:rPr lang="fr-CH" baseline="30000" dirty="0" smtClean="0"/>
              <a:t>®</a:t>
            </a:r>
            <a:r>
              <a:rPr lang="fr-CH" dirty="0" smtClean="0"/>
              <a:t>, BAX</a:t>
            </a:r>
            <a:r>
              <a:rPr lang="fr-CH" baseline="30000" dirty="0" smtClean="0"/>
              <a:t>®</a:t>
            </a:r>
            <a:r>
              <a:rPr lang="fr-CH" dirty="0" smtClean="0"/>
              <a:t> </a:t>
            </a:r>
            <a:r>
              <a:rPr lang="fr-CH" dirty="0" err="1" smtClean="0"/>
              <a:t>pathogen</a:t>
            </a:r>
            <a:r>
              <a:rPr lang="fr-CH" dirty="0" smtClean="0"/>
              <a:t> </a:t>
            </a:r>
            <a:r>
              <a:rPr lang="fr-CH" dirty="0" err="1" smtClean="0"/>
              <a:t>testing</a:t>
            </a:r>
            <a:r>
              <a:rPr lang="fr-CH" dirty="0" smtClean="0"/>
              <a:t> system</a:t>
            </a:r>
          </a:p>
          <a:p>
            <a:pPr defTabSz="957468"/>
            <a:r>
              <a:rPr lang="fr-CH" dirty="0" err="1" smtClean="0"/>
              <a:t>Soy</a:t>
            </a:r>
            <a:r>
              <a:rPr lang="fr-CH" dirty="0" smtClean="0"/>
              <a:t> </a:t>
            </a:r>
            <a:r>
              <a:rPr lang="fr-CH" dirty="0" err="1" smtClean="0"/>
              <a:t>protein</a:t>
            </a:r>
            <a:r>
              <a:rPr lang="fr-CH" dirty="0" smtClean="0"/>
              <a:t>: </a:t>
            </a:r>
            <a:r>
              <a:rPr lang="fr-CH" dirty="0" err="1" smtClean="0"/>
              <a:t>Solae</a:t>
            </a:r>
            <a:r>
              <a:rPr lang="fr-CH" dirty="0" smtClean="0"/>
              <a:t>™</a:t>
            </a:r>
          </a:p>
          <a:p>
            <a:pPr defTabSz="957468"/>
            <a:r>
              <a:rPr lang="fr-CH" dirty="0" err="1" smtClean="0"/>
              <a:t>Coatings</a:t>
            </a:r>
            <a:r>
              <a:rPr lang="fr-CH" dirty="0" smtClean="0"/>
              <a:t> &amp; </a:t>
            </a:r>
            <a:r>
              <a:rPr lang="fr-CH" dirty="0" err="1" smtClean="0"/>
              <a:t>finishes</a:t>
            </a:r>
            <a:r>
              <a:rPr lang="fr-CH" dirty="0" smtClean="0"/>
              <a:t>: </a:t>
            </a:r>
            <a:r>
              <a:rPr lang="fr-CH" dirty="0" err="1" smtClean="0"/>
              <a:t>Teflon</a:t>
            </a:r>
            <a:r>
              <a:rPr lang="fr-CH" baseline="30000" dirty="0" smtClean="0"/>
              <a:t>®</a:t>
            </a:r>
            <a:r>
              <a:rPr lang="fr-CH" dirty="0" smtClean="0"/>
              <a:t>, </a:t>
            </a:r>
            <a:r>
              <a:rPr lang="fr-CH" dirty="0" err="1" smtClean="0"/>
              <a:t>Tedlar</a:t>
            </a:r>
            <a:r>
              <a:rPr lang="fr-CH" baseline="30000" dirty="0" smtClean="0"/>
              <a:t>®</a:t>
            </a:r>
            <a:r>
              <a:rPr lang="fr-CH" dirty="0" smtClean="0"/>
              <a:t>, </a:t>
            </a:r>
            <a:r>
              <a:rPr lang="fr-CH" dirty="0" err="1" smtClean="0"/>
              <a:t>Corian</a:t>
            </a:r>
            <a:r>
              <a:rPr lang="fr-CH" baseline="30000" dirty="0" smtClean="0"/>
              <a:t>®</a:t>
            </a:r>
          </a:p>
          <a:p>
            <a:pPr defTabSz="957468"/>
            <a:r>
              <a:rPr lang="fr-CH" dirty="0" smtClean="0"/>
              <a:t>Packaging Solutions: </a:t>
            </a:r>
            <a:r>
              <a:rPr lang="fr-CH" dirty="0" err="1" smtClean="0"/>
              <a:t>Surlyn</a:t>
            </a:r>
            <a:r>
              <a:rPr lang="fr-CH" baseline="30000" dirty="0" smtClean="0"/>
              <a:t>®</a:t>
            </a:r>
            <a:r>
              <a:rPr lang="fr-CH" dirty="0" smtClean="0"/>
              <a:t>, </a:t>
            </a:r>
            <a:r>
              <a:rPr lang="fr-CH" dirty="0" err="1" smtClean="0"/>
              <a:t>Elvax</a:t>
            </a:r>
            <a:r>
              <a:rPr lang="fr-CH" baseline="30000" dirty="0" smtClean="0"/>
              <a:t>®</a:t>
            </a:r>
            <a:r>
              <a:rPr lang="fr-CH" dirty="0" smtClean="0"/>
              <a:t>, </a:t>
            </a:r>
            <a:r>
              <a:rPr lang="fr-CH" dirty="0" err="1" smtClean="0"/>
              <a:t>Nucrel</a:t>
            </a:r>
            <a:r>
              <a:rPr lang="fr-CH" baseline="30000" dirty="0" smtClean="0"/>
              <a:t>®</a:t>
            </a:r>
          </a:p>
          <a:p>
            <a:pPr defTabSz="957468"/>
            <a:r>
              <a:rPr lang="fr-CH" dirty="0" err="1" smtClean="0"/>
              <a:t>Industrial</a:t>
            </a:r>
            <a:r>
              <a:rPr lang="fr-CH" dirty="0" smtClean="0"/>
              <a:t> </a:t>
            </a:r>
            <a:r>
              <a:rPr lang="fr-CH" dirty="0" err="1" smtClean="0"/>
              <a:t>safety</a:t>
            </a:r>
            <a:r>
              <a:rPr lang="fr-CH" dirty="0" smtClean="0"/>
              <a:t>, </a:t>
            </a:r>
            <a:r>
              <a:rPr lang="fr-CH" dirty="0" err="1" smtClean="0"/>
              <a:t>health</a:t>
            </a:r>
            <a:r>
              <a:rPr lang="fr-CH" dirty="0" smtClean="0"/>
              <a:t> and </a:t>
            </a:r>
            <a:r>
              <a:rPr lang="fr-CH" dirty="0" err="1" smtClean="0"/>
              <a:t>environment</a:t>
            </a:r>
            <a:r>
              <a:rPr lang="fr-CH" dirty="0" smtClean="0"/>
              <a:t> </a:t>
            </a:r>
            <a:r>
              <a:rPr lang="fr-CH" dirty="0" err="1" smtClean="0"/>
              <a:t>includes</a:t>
            </a:r>
            <a:r>
              <a:rPr lang="fr-CH" dirty="0" smtClean="0"/>
              <a:t> </a:t>
            </a:r>
            <a:r>
              <a:rPr lang="fr-CH" dirty="0" err="1" smtClean="0"/>
              <a:t>clothing</a:t>
            </a:r>
            <a:r>
              <a:rPr lang="fr-CH" dirty="0" smtClean="0"/>
              <a:t> and </a:t>
            </a:r>
            <a:r>
              <a:rPr lang="fr-CH" dirty="0" err="1" smtClean="0"/>
              <a:t>cleaning</a:t>
            </a:r>
            <a:r>
              <a:rPr lang="fr-CH" dirty="0" smtClean="0"/>
              <a:t> </a:t>
            </a:r>
            <a:r>
              <a:rPr lang="fr-CH" dirty="0" err="1" smtClean="0"/>
              <a:t>wipes</a:t>
            </a:r>
            <a:r>
              <a:rPr lang="fr-CH" dirty="0" smtClean="0"/>
              <a:t>.</a:t>
            </a:r>
          </a:p>
          <a:p>
            <a:pPr defTabSz="957468"/>
            <a:r>
              <a:rPr lang="fr-CH" dirty="0" smtClean="0"/>
              <a:t>Consumer </a:t>
            </a:r>
            <a:r>
              <a:rPr lang="fr-CH" dirty="0" err="1" smtClean="0"/>
              <a:t>awareness</a:t>
            </a:r>
            <a:r>
              <a:rPr lang="fr-CH" dirty="0" smtClean="0"/>
              <a:t>: of </a:t>
            </a:r>
            <a:r>
              <a:rPr lang="fr-CH" dirty="0" err="1" smtClean="0"/>
              <a:t>Teflon</a:t>
            </a:r>
            <a:r>
              <a:rPr lang="fr-CH" baseline="30000" dirty="0" smtClean="0"/>
              <a:t>®</a:t>
            </a:r>
            <a:r>
              <a:rPr lang="fr-CH" dirty="0" smtClean="0"/>
              <a:t>, </a:t>
            </a:r>
            <a:r>
              <a:rPr lang="fr-CH" dirty="0" err="1" smtClean="0"/>
              <a:t>Corian</a:t>
            </a:r>
            <a:r>
              <a:rPr lang="fr-CH" baseline="30000" dirty="0" smtClean="0"/>
              <a:t>®</a:t>
            </a:r>
            <a:endParaRPr lang="en-US" b="1" dirty="0" smtClean="0">
              <a:solidFill>
                <a:srgbClr val="BA313B"/>
              </a:solidFill>
            </a:endParaRPr>
          </a:p>
          <a:p>
            <a:pPr defTabSz="957468"/>
            <a:endParaRPr lang="en-US" b="1" dirty="0" smtClean="0"/>
          </a:p>
        </p:txBody>
      </p:sp>
      <p:sp>
        <p:nvSpPr>
          <p:cNvPr id="2" name="Footer Placeholder 1"/>
          <p:cNvSpPr>
            <a:spLocks noGrp="1"/>
          </p:cNvSpPr>
          <p:nvPr>
            <p:ph type="ftr" sz="quarter" idx="10"/>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C3F079-89BC-4427-8A16-937773FF79C8}" type="slidenum">
              <a:rPr lang="en-US" smtClean="0"/>
              <a:pPr/>
              <a:t>7</a:t>
            </a:fld>
            <a:endParaRPr lang="en-US"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12911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2100">
                <a:solidFill>
                  <a:schemeClr val="tx1"/>
                </a:solidFill>
                <a:latin typeface="Arial" charset="0"/>
              </a:defRPr>
            </a:lvl1pPr>
            <a:lvl2pPr marL="777943" indent="-299209" eaLnBrk="0" hangingPunct="0">
              <a:defRPr sz="2100">
                <a:solidFill>
                  <a:schemeClr val="tx1"/>
                </a:solidFill>
                <a:latin typeface="Arial" charset="0"/>
              </a:defRPr>
            </a:lvl2pPr>
            <a:lvl3pPr marL="1196835" indent="-239367" eaLnBrk="0" hangingPunct="0">
              <a:defRPr sz="2100">
                <a:solidFill>
                  <a:schemeClr val="tx1"/>
                </a:solidFill>
                <a:latin typeface="Arial" charset="0"/>
              </a:defRPr>
            </a:lvl3pPr>
            <a:lvl4pPr marL="1675569" indent="-239367" eaLnBrk="0" hangingPunct="0">
              <a:defRPr sz="2100">
                <a:solidFill>
                  <a:schemeClr val="tx1"/>
                </a:solidFill>
                <a:latin typeface="Arial" charset="0"/>
              </a:defRPr>
            </a:lvl4pPr>
            <a:lvl5pPr marL="2154304" indent="-239367" eaLnBrk="0" hangingPunct="0">
              <a:defRPr sz="2100">
                <a:solidFill>
                  <a:schemeClr val="tx1"/>
                </a:solidFill>
                <a:latin typeface="Arial" charset="0"/>
              </a:defRPr>
            </a:lvl5pPr>
            <a:lvl6pPr marL="2633038" indent="-239367" eaLnBrk="0" fontAlgn="base" hangingPunct="0">
              <a:spcBef>
                <a:spcPct val="0"/>
              </a:spcBef>
              <a:spcAft>
                <a:spcPct val="0"/>
              </a:spcAft>
              <a:defRPr sz="2100">
                <a:solidFill>
                  <a:schemeClr val="tx1"/>
                </a:solidFill>
                <a:latin typeface="Arial" charset="0"/>
              </a:defRPr>
            </a:lvl6pPr>
            <a:lvl7pPr marL="3111772" indent="-239367" eaLnBrk="0" fontAlgn="base" hangingPunct="0">
              <a:spcBef>
                <a:spcPct val="0"/>
              </a:spcBef>
              <a:spcAft>
                <a:spcPct val="0"/>
              </a:spcAft>
              <a:defRPr sz="2100">
                <a:solidFill>
                  <a:schemeClr val="tx1"/>
                </a:solidFill>
                <a:latin typeface="Arial" charset="0"/>
              </a:defRPr>
            </a:lvl7pPr>
            <a:lvl8pPr marL="3590506" indent="-239367" eaLnBrk="0" fontAlgn="base" hangingPunct="0">
              <a:spcBef>
                <a:spcPct val="0"/>
              </a:spcBef>
              <a:spcAft>
                <a:spcPct val="0"/>
              </a:spcAft>
              <a:defRPr sz="2100">
                <a:solidFill>
                  <a:schemeClr val="tx1"/>
                </a:solidFill>
                <a:latin typeface="Arial" charset="0"/>
              </a:defRPr>
            </a:lvl8pPr>
            <a:lvl9pPr marL="4069240" indent="-239367" eaLnBrk="0" fontAlgn="base" hangingPunct="0">
              <a:spcBef>
                <a:spcPct val="0"/>
              </a:spcBef>
              <a:spcAft>
                <a:spcPct val="0"/>
              </a:spcAft>
              <a:defRPr sz="2100">
                <a:solidFill>
                  <a:schemeClr val="tx1"/>
                </a:solidFill>
                <a:latin typeface="Arial" charset="0"/>
              </a:defRPr>
            </a:lvl9pPr>
          </a:lstStyle>
          <a:p>
            <a:pPr eaLnBrk="1" hangingPunct="1"/>
            <a:fld id="{92065532-AB13-4362-B5A1-BFBB0C97A198}" type="slidenum">
              <a:rPr lang="en-GB" altLang="en-US" sz="1300">
                <a:solidFill>
                  <a:prstClr val="black"/>
                </a:solidFill>
              </a:rPr>
              <a:pPr eaLnBrk="1" hangingPunct="1"/>
              <a:t>9</a:t>
            </a:fld>
            <a:endParaRPr lang="en-GB" altLang="en-US" sz="1300" dirty="0">
              <a:solidFill>
                <a:prstClr val="black"/>
              </a:solidFill>
            </a:endParaRPr>
          </a:p>
        </p:txBody>
      </p:sp>
      <p:sp>
        <p:nvSpPr>
          <p:cNvPr id="15363" name="Rectangle 2"/>
          <p:cNvSpPr>
            <a:spLocks noGrp="1" noRot="1" noChangeAspect="1" noChangeArrowheads="1" noTextEdit="1"/>
          </p:cNvSpPr>
          <p:nvPr>
            <p:ph type="sldImg"/>
          </p:nvPr>
        </p:nvSpPr>
        <p:spPr>
          <a:xfrm>
            <a:off x="1257300" y="719138"/>
            <a:ext cx="4802188" cy="3600450"/>
          </a:xfrm>
          <a:ln/>
        </p:spPr>
      </p:sp>
      <p:sp>
        <p:nvSpPr>
          <p:cNvPr id="15364" name="Rectangle 3"/>
          <p:cNvSpPr>
            <a:spLocks noGrp="1" noChangeArrowheads="1"/>
          </p:cNvSpPr>
          <p:nvPr>
            <p:ph type="body" idx="1"/>
          </p:nvPr>
        </p:nvSpPr>
        <p:spPr>
          <a:xfrm>
            <a:off x="976058" y="4560302"/>
            <a:ext cx="5363086" cy="4320770"/>
          </a:xfrm>
          <a:noFill/>
        </p:spPr>
        <p:txBody>
          <a:bodyPr/>
          <a:lstStyle/>
          <a:p>
            <a:pPr eaLnBrk="1" hangingPunct="1"/>
            <a:endParaRPr lang="en-US" altLang="en-US" dirty="0" smtClean="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75754">
              <a:defRPr sz="1300">
                <a:solidFill>
                  <a:schemeClr val="tx1"/>
                </a:solidFill>
                <a:latin typeface="Times" pitchFamily="18" charset="0"/>
              </a:defRPr>
            </a:lvl1pPr>
            <a:lvl2pPr marL="777943" indent="-299209" defTabSz="975754">
              <a:defRPr sz="1300">
                <a:solidFill>
                  <a:schemeClr val="tx1"/>
                </a:solidFill>
                <a:latin typeface="Times" pitchFamily="18" charset="0"/>
              </a:defRPr>
            </a:lvl2pPr>
            <a:lvl3pPr marL="1196835" indent="-239367" defTabSz="975754">
              <a:defRPr sz="1300">
                <a:solidFill>
                  <a:schemeClr val="tx1"/>
                </a:solidFill>
                <a:latin typeface="Times" pitchFamily="18" charset="0"/>
              </a:defRPr>
            </a:lvl3pPr>
            <a:lvl4pPr marL="1675569" indent="-239367" defTabSz="975754">
              <a:defRPr sz="1300">
                <a:solidFill>
                  <a:schemeClr val="tx1"/>
                </a:solidFill>
                <a:latin typeface="Times" pitchFamily="18" charset="0"/>
              </a:defRPr>
            </a:lvl4pPr>
            <a:lvl5pPr marL="2154304" indent="-239367" defTabSz="975754">
              <a:defRPr sz="1300">
                <a:solidFill>
                  <a:schemeClr val="tx1"/>
                </a:solidFill>
                <a:latin typeface="Times" pitchFamily="18" charset="0"/>
              </a:defRPr>
            </a:lvl5pPr>
            <a:lvl6pPr marL="2633038" indent="-239367" defTabSz="975754" eaLnBrk="0" fontAlgn="base" hangingPunct="0">
              <a:spcBef>
                <a:spcPct val="30000"/>
              </a:spcBef>
              <a:spcAft>
                <a:spcPct val="0"/>
              </a:spcAft>
              <a:defRPr sz="1300">
                <a:solidFill>
                  <a:schemeClr val="tx1"/>
                </a:solidFill>
                <a:latin typeface="Times" pitchFamily="18" charset="0"/>
              </a:defRPr>
            </a:lvl6pPr>
            <a:lvl7pPr marL="3111772" indent="-239367" defTabSz="975754" eaLnBrk="0" fontAlgn="base" hangingPunct="0">
              <a:spcBef>
                <a:spcPct val="30000"/>
              </a:spcBef>
              <a:spcAft>
                <a:spcPct val="0"/>
              </a:spcAft>
              <a:defRPr sz="1300">
                <a:solidFill>
                  <a:schemeClr val="tx1"/>
                </a:solidFill>
                <a:latin typeface="Times" pitchFamily="18" charset="0"/>
              </a:defRPr>
            </a:lvl7pPr>
            <a:lvl8pPr marL="3590506" indent="-239367" defTabSz="975754" eaLnBrk="0" fontAlgn="base" hangingPunct="0">
              <a:spcBef>
                <a:spcPct val="30000"/>
              </a:spcBef>
              <a:spcAft>
                <a:spcPct val="0"/>
              </a:spcAft>
              <a:defRPr sz="1300">
                <a:solidFill>
                  <a:schemeClr val="tx1"/>
                </a:solidFill>
                <a:latin typeface="Times" pitchFamily="18" charset="0"/>
              </a:defRPr>
            </a:lvl8pPr>
            <a:lvl9pPr marL="4069240" indent="-239367" defTabSz="975754" eaLnBrk="0" fontAlgn="base" hangingPunct="0">
              <a:spcBef>
                <a:spcPct val="30000"/>
              </a:spcBef>
              <a:spcAft>
                <a:spcPct val="0"/>
              </a:spcAft>
              <a:defRPr sz="1300">
                <a:solidFill>
                  <a:schemeClr val="tx1"/>
                </a:solidFill>
                <a:latin typeface="Times" pitchFamily="18" charset="0"/>
              </a:defRPr>
            </a:lvl9pPr>
          </a:lstStyle>
          <a:p>
            <a:fld id="{36DA0725-1BF2-446F-8F57-2FDB624340A8}" type="slidenum">
              <a:rPr lang="en-US" altLang="en-US">
                <a:solidFill>
                  <a:prstClr val="black"/>
                </a:solidFill>
                <a:latin typeface="Geneva" charset="0"/>
              </a:rPr>
              <a:pPr/>
              <a:t>13</a:t>
            </a:fld>
            <a:endParaRPr lang="en-US" altLang="en-US" dirty="0">
              <a:solidFill>
                <a:prstClr val="black"/>
              </a:solidFill>
              <a:latin typeface="Geneva" charset="0"/>
            </a:endParaRPr>
          </a:p>
        </p:txBody>
      </p:sp>
      <p:sp>
        <p:nvSpPr>
          <p:cNvPr id="73731" name="Rectangle 2"/>
          <p:cNvSpPr>
            <a:spLocks noGrp="1" noRot="1" noChangeAspect="1" noChangeArrowheads="1" noTextEdit="1"/>
          </p:cNvSpPr>
          <p:nvPr>
            <p:ph type="sldImg"/>
          </p:nvPr>
        </p:nvSpPr>
        <p:spPr>
          <a:xfrm>
            <a:off x="1257300" y="719138"/>
            <a:ext cx="4802188" cy="3600450"/>
          </a:xfrm>
          <a:ln/>
        </p:spPr>
      </p:sp>
      <p:sp>
        <p:nvSpPr>
          <p:cNvPr id="73732" name="Rectangle 3"/>
          <p:cNvSpPr>
            <a:spLocks noGrp="1" noChangeArrowheads="1"/>
          </p:cNvSpPr>
          <p:nvPr>
            <p:ph type="body" idx="1"/>
          </p:nvPr>
        </p:nvSpPr>
        <p:spPr>
          <a:xfrm>
            <a:off x="977507" y="4558177"/>
            <a:ext cx="5360188" cy="4322814"/>
          </a:xfrm>
          <a:noFill/>
        </p:spPr>
        <p:txBody>
          <a:bodyPr lIns="97529" tIns="48766" rIns="97529" bIns="48766"/>
          <a:lstStyle/>
          <a:p>
            <a:endParaRPr lang="en-US" altLang="en-US" dirty="0" smtClean="0"/>
          </a:p>
        </p:txBody>
      </p:sp>
      <p:sp>
        <p:nvSpPr>
          <p:cNvPr id="2" name="Footer Placeholder 1"/>
          <p:cNvSpPr>
            <a:spLocks noGrp="1"/>
          </p:cNvSpPr>
          <p:nvPr>
            <p:ph type="ftr" sz="quarter" idx="10"/>
          </p:nvPr>
        </p:nvSpPr>
        <p:spPr/>
        <p:txBody>
          <a:bodyPr/>
          <a:lstStyle/>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6" name="Title Placeholder 1"/>
          <p:cNvSpPr>
            <a:spLocks noGrp="1"/>
          </p:cNvSpPr>
          <p:nvPr>
            <p:ph type="ctrTitle"/>
          </p:nvPr>
        </p:nvSpPr>
        <p:spPr>
          <a:xfrm>
            <a:off x="1860550" y="1296988"/>
            <a:ext cx="5475288" cy="566737"/>
          </a:xfrm>
        </p:spPr>
        <p:txBody>
          <a:bodyPr anchor="t"/>
          <a:lstStyle>
            <a:lvl1pPr>
              <a:defRPr sz="2500" smtClean="0">
                <a:latin typeface="Arial" charset="0"/>
                <a:ea typeface="ＭＳ Ｐゴシック" pitchFamily="34" charset="-128"/>
              </a:defRPr>
            </a:lvl1pPr>
          </a:lstStyle>
          <a:p>
            <a:pPr lvl="0"/>
            <a:r>
              <a:rPr lang="en-US" noProof="0" smtClean="0"/>
              <a:t>Click to edit Master title style</a:t>
            </a:r>
          </a:p>
        </p:txBody>
      </p:sp>
      <p:sp>
        <p:nvSpPr>
          <p:cNvPr id="22537" name="Text Placeholder 2"/>
          <p:cNvSpPr>
            <a:spLocks noGrp="1"/>
          </p:cNvSpPr>
          <p:nvPr>
            <p:ph type="subTitle" idx="1"/>
          </p:nvPr>
        </p:nvSpPr>
        <p:spPr>
          <a:xfrm>
            <a:off x="1860550" y="1855788"/>
            <a:ext cx="5475288" cy="930275"/>
          </a:xfrm>
        </p:spPr>
        <p:txBody>
          <a:bodyPr/>
          <a:lstStyle>
            <a:lvl1pPr marL="0" indent="0">
              <a:defRPr sz="1200" smtClean="0">
                <a:latin typeface="Arial" charset="0"/>
                <a:ea typeface="ＭＳ Ｐゴシック" pitchFamily="34" charset="-128"/>
              </a:defRPr>
            </a:lvl1pPr>
          </a:lstStyle>
          <a:p>
            <a:pPr lvl="0"/>
            <a:r>
              <a:rPr lang="en-US" noProof="0" smtClean="0"/>
              <a:t>Click to edit Master subtitle style</a:t>
            </a:r>
          </a:p>
        </p:txBody>
      </p:sp>
    </p:spTree>
    <p:extLst>
      <p:ext uri="{BB962C8B-B14F-4D97-AF65-F5344CB8AC3E}">
        <p14:creationId xmlns:p14="http://schemas.microsoft.com/office/powerpoint/2010/main" val="237179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1"/>
          <p:cNvSpPr>
            <a:spLocks noGrp="1"/>
          </p:cNvSpPr>
          <p:nvPr>
            <p:ph type="sldNum" sz="quarter" idx="12"/>
          </p:nvPr>
        </p:nvSpPr>
        <p:spPr/>
        <p:txBody>
          <a:bodyPr/>
          <a:lstStyle>
            <a:lvl1pPr>
              <a:defRPr/>
            </a:lvl1pPr>
          </a:lstStyle>
          <a:p>
            <a:pPr>
              <a:defRPr/>
            </a:pPr>
            <a:fld id="{C1A45960-A41E-4DD7-B0B5-2DCCA1A7A8CB}" type="slidenum">
              <a:rPr lang="en-US"/>
              <a:pPr>
                <a:defRPr/>
              </a:pPr>
              <a:t>‹#›</a:t>
            </a:fld>
            <a:endParaRPr lang="en-US"/>
          </a:p>
        </p:txBody>
      </p:sp>
    </p:spTree>
    <p:extLst>
      <p:ext uri="{BB962C8B-B14F-4D97-AF65-F5344CB8AC3E}">
        <p14:creationId xmlns:p14="http://schemas.microsoft.com/office/powerpoint/2010/main" val="506077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1691640"/>
            <a:ext cx="7034403" cy="4525963"/>
          </a:xfrm>
        </p:spPr>
        <p:txBody>
          <a:bodyPr/>
          <a:lstStyle>
            <a:lvl2pPr>
              <a:buSzPct val="78000"/>
              <a:buFontTx/>
              <a:buBlip>
                <a:blip r:embed="rId2"/>
              </a:buBlip>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143875" y="6289675"/>
            <a:ext cx="542925" cy="365125"/>
          </a:xfrm>
        </p:spPr>
        <p:txBody>
          <a:bodyPr/>
          <a:lstStyle>
            <a:lvl1pPr>
              <a:defRPr/>
            </a:lvl1pPr>
          </a:lstStyle>
          <a:p>
            <a:pPr>
              <a:defRPr/>
            </a:pPr>
            <a:fld id="{A32019D1-5129-4976-A0EB-D6ACB20DB30D}" type="slidenum">
              <a:rPr lang="en-US"/>
              <a:pPr>
                <a:defRPr/>
              </a:pPr>
              <a:t>‹#›</a:t>
            </a:fld>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51912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Text">
    <p:spTree>
      <p:nvGrpSpPr>
        <p:cNvPr id="1" name=""/>
        <p:cNvGrpSpPr/>
        <p:nvPr/>
      </p:nvGrpSpPr>
      <p:grpSpPr>
        <a:xfrm>
          <a:off x="0" y="0"/>
          <a:ext cx="0" cy="0"/>
          <a:chOff x="0" y="0"/>
          <a:chExt cx="0" cy="0"/>
        </a:xfrm>
      </p:grpSpPr>
      <p:sp>
        <p:nvSpPr>
          <p:cNvPr id="2" name="Title 1"/>
          <p:cNvSpPr>
            <a:spLocks noGrp="1"/>
          </p:cNvSpPr>
          <p:nvPr>
            <p:ph type="title"/>
          </p:nvPr>
        </p:nvSpPr>
        <p:spPr>
          <a:xfrm>
            <a:off x="423863" y="603251"/>
            <a:ext cx="7119935" cy="640080"/>
          </a:xfrm>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8343900" y="6302375"/>
            <a:ext cx="581025" cy="365125"/>
          </a:xfrm>
        </p:spPr>
        <p:txBody>
          <a:bodyPr/>
          <a:lstStyle/>
          <a:p>
            <a:fld id="{67DC63BA-8C3E-4B04-8932-1729D2F7883F}" type="slidenum">
              <a:rPr lang="en-US" smtClean="0"/>
              <a:pPr/>
              <a:t>‹#›</a:t>
            </a:fld>
            <a:endParaRPr lang="en-US" dirty="0"/>
          </a:p>
        </p:txBody>
      </p:sp>
      <p:sp>
        <p:nvSpPr>
          <p:cNvPr id="9" name="Text Placeholder 8"/>
          <p:cNvSpPr>
            <a:spLocks noGrp="1"/>
          </p:cNvSpPr>
          <p:nvPr>
            <p:ph type="body" sz="quarter" idx="13"/>
          </p:nvPr>
        </p:nvSpPr>
        <p:spPr>
          <a:xfrm>
            <a:off x="423862" y="1243331"/>
            <a:ext cx="8183880" cy="44208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649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Text-background">
    <p:spTree>
      <p:nvGrpSpPr>
        <p:cNvPr id="1" name=""/>
        <p:cNvGrpSpPr/>
        <p:nvPr/>
      </p:nvGrpSpPr>
      <p:grpSpPr>
        <a:xfrm>
          <a:off x="0" y="0"/>
          <a:ext cx="0" cy="0"/>
          <a:chOff x="0" y="0"/>
          <a:chExt cx="0" cy="0"/>
        </a:xfrm>
      </p:grpSpPr>
      <p:sp>
        <p:nvSpPr>
          <p:cNvPr id="2" name="Title 1"/>
          <p:cNvSpPr>
            <a:spLocks noGrp="1"/>
          </p:cNvSpPr>
          <p:nvPr>
            <p:ph type="title"/>
          </p:nvPr>
        </p:nvSpPr>
        <p:spPr>
          <a:xfrm>
            <a:off x="423863" y="603251"/>
            <a:ext cx="7119935" cy="658812"/>
          </a:xfrm>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67DC63BA-8C3E-4B04-8932-1729D2F7883F}" type="slidenum">
              <a:rPr lang="en-US" smtClean="0"/>
              <a:pPr/>
              <a:t>‹#›</a:t>
            </a:fld>
            <a:endParaRPr lang="en-US" dirty="0"/>
          </a:p>
        </p:txBody>
      </p:sp>
      <p:sp>
        <p:nvSpPr>
          <p:cNvPr id="7" name="Text Placeholder 6"/>
          <p:cNvSpPr>
            <a:spLocks noGrp="1"/>
          </p:cNvSpPr>
          <p:nvPr>
            <p:ph type="body" sz="quarter" idx="13"/>
          </p:nvPr>
        </p:nvSpPr>
        <p:spPr>
          <a:xfrm>
            <a:off x="423862" y="1262063"/>
            <a:ext cx="8183880" cy="50196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255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6263" y="5762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576263" y="1692275"/>
            <a:ext cx="7253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Slide Number Placeholder 11"/>
          <p:cNvSpPr>
            <a:spLocks noGrp="1"/>
          </p:cNvSpPr>
          <p:nvPr>
            <p:ph type="sldNum" sz="quarter" idx="4"/>
          </p:nvPr>
        </p:nvSpPr>
        <p:spPr>
          <a:xfrm>
            <a:off x="8343900" y="6289675"/>
            <a:ext cx="581025" cy="365125"/>
          </a:xfrm>
          <a:prstGeom prst="rect">
            <a:avLst/>
          </a:prstGeom>
        </p:spPr>
        <p:txBody>
          <a:bodyPr vert="horz" wrap="square" lIns="91440" tIns="45720" rIns="91440" bIns="45720" numCol="1" anchor="ctr" anchorCtr="0" compatLnSpc="1">
            <a:prstTxWarp prst="textNoShape">
              <a:avLst/>
            </a:prstTxWarp>
          </a:bodyPr>
          <a:lstStyle>
            <a:lvl1pPr algn="r">
              <a:defRPr sz="900">
                <a:latin typeface="Arial" charset="0"/>
                <a:ea typeface="Arial" charset="0"/>
                <a:cs typeface="Arial" charset="0"/>
              </a:defRPr>
            </a:lvl1pPr>
          </a:lstStyle>
          <a:p>
            <a:pPr>
              <a:defRPr/>
            </a:pPr>
            <a:fld id="{2A5DD28E-E79D-41FD-9A98-643CE76FDDD1}" type="slidenum">
              <a:rPr lang="en-US"/>
              <a:pPr>
                <a:defRPr/>
              </a:pPr>
              <a:t>‹#›</a:t>
            </a:fld>
            <a:endParaRPr lang="en-US"/>
          </a:p>
        </p:txBody>
      </p:sp>
      <p:pic>
        <p:nvPicPr>
          <p:cNvPr id="1031" name="Picture 2" descr="\\10.29.56.102\thomasglusac\Desktop\Dupont Backgrounds\DuPont PowerPoint_Rev6a 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3" r:id="rId1"/>
    <p:sldLayoutId id="2147483992" r:id="rId2"/>
    <p:sldLayoutId id="2147483994" r:id="rId3"/>
    <p:sldLayoutId id="2147484010" r:id="rId4"/>
    <p:sldLayoutId id="2147484042" r:id="rId5"/>
  </p:sldLayoutIdLst>
  <p:hf hdr="0" dt="0"/>
  <p:txStyles>
    <p:titleStyle>
      <a:lvl1pPr algn="l" defTabSz="457200" rtl="0" eaLnBrk="0" fontAlgn="base" hangingPunct="0">
        <a:spcBef>
          <a:spcPct val="0"/>
        </a:spcBef>
        <a:spcAft>
          <a:spcPct val="0"/>
        </a:spcAft>
        <a:defRPr sz="2200" b="1" kern="1200">
          <a:solidFill>
            <a:schemeClr val="tx1"/>
          </a:solidFill>
          <a:latin typeface="Arial" pitchFamily="34" charset="0"/>
          <a:ea typeface="ＭＳ Ｐゴシック" pitchFamily="34" charset="-128"/>
          <a:cs typeface="ＭＳ Ｐゴシック" charset="-128"/>
        </a:defRPr>
      </a:lvl1pPr>
      <a:lvl2pPr algn="l" defTabSz="457200" rtl="0" eaLnBrk="0" fontAlgn="base" hangingPunct="0">
        <a:spcBef>
          <a:spcPct val="0"/>
        </a:spcBef>
        <a:spcAft>
          <a:spcPct val="0"/>
        </a:spcAft>
        <a:defRPr sz="2200" b="1">
          <a:solidFill>
            <a:schemeClr val="tx1"/>
          </a:solidFill>
          <a:latin typeface="Arial" charset="0"/>
          <a:ea typeface="ＭＳ Ｐゴシック" pitchFamily="34" charset="-128"/>
          <a:cs typeface="ＭＳ Ｐゴシック" charset="-128"/>
        </a:defRPr>
      </a:lvl2pPr>
      <a:lvl3pPr algn="l" defTabSz="457200" rtl="0" eaLnBrk="0" fontAlgn="base" hangingPunct="0">
        <a:spcBef>
          <a:spcPct val="0"/>
        </a:spcBef>
        <a:spcAft>
          <a:spcPct val="0"/>
        </a:spcAft>
        <a:defRPr sz="2200" b="1">
          <a:solidFill>
            <a:schemeClr val="tx1"/>
          </a:solidFill>
          <a:latin typeface="Arial" charset="0"/>
          <a:ea typeface="ＭＳ Ｐゴシック" pitchFamily="34" charset="-128"/>
          <a:cs typeface="ＭＳ Ｐゴシック" charset="-128"/>
        </a:defRPr>
      </a:lvl3pPr>
      <a:lvl4pPr algn="l" defTabSz="457200" rtl="0" eaLnBrk="0" fontAlgn="base" hangingPunct="0">
        <a:spcBef>
          <a:spcPct val="0"/>
        </a:spcBef>
        <a:spcAft>
          <a:spcPct val="0"/>
        </a:spcAft>
        <a:defRPr sz="2200" b="1">
          <a:solidFill>
            <a:schemeClr val="tx1"/>
          </a:solidFill>
          <a:latin typeface="Arial" charset="0"/>
          <a:ea typeface="ＭＳ Ｐゴシック" pitchFamily="34" charset="-128"/>
          <a:cs typeface="ＭＳ Ｐゴシック" charset="-128"/>
        </a:defRPr>
      </a:lvl4pPr>
      <a:lvl5pPr algn="l" defTabSz="457200" rtl="0" eaLnBrk="0" fontAlgn="base" hangingPunct="0">
        <a:spcBef>
          <a:spcPct val="0"/>
        </a:spcBef>
        <a:spcAft>
          <a:spcPct val="0"/>
        </a:spcAft>
        <a:defRPr sz="2200" b="1">
          <a:solidFill>
            <a:schemeClr val="tx1"/>
          </a:solidFill>
          <a:latin typeface="Arial" charset="0"/>
          <a:ea typeface="ＭＳ Ｐゴシック" pitchFamily="34" charset="-128"/>
          <a:cs typeface="ＭＳ Ｐゴシック" charset="-128"/>
        </a:defRPr>
      </a:lvl5pPr>
      <a:lvl6pPr marL="4572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6pPr>
      <a:lvl7pPr marL="9144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7pPr>
      <a:lvl8pPr marL="13716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8pPr>
      <a:lvl9pPr marL="1828800" algn="l" defTabSz="457200" rtl="0" eaLnBrk="1" fontAlgn="base" hangingPunct="1">
        <a:spcBef>
          <a:spcPct val="0"/>
        </a:spcBef>
        <a:spcAft>
          <a:spcPct val="0"/>
        </a:spcAft>
        <a:defRPr sz="2200" b="1">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ts val="2400"/>
        </a:spcBef>
        <a:spcAft>
          <a:spcPct val="0"/>
        </a:spcAft>
        <a:defRPr sz="1600" kern="1200">
          <a:solidFill>
            <a:schemeClr val="tx1"/>
          </a:solidFill>
          <a:latin typeface="Arial" pitchFamily="34" charset="0"/>
          <a:ea typeface="ＭＳ Ｐゴシック" pitchFamily="34" charset="-128"/>
          <a:cs typeface="ＭＳ Ｐゴシック" charset="-128"/>
        </a:defRPr>
      </a:lvl1pPr>
      <a:lvl2pPr marL="457200" indent="-457200" algn="l" defTabSz="457200" rtl="0" eaLnBrk="0" fontAlgn="base" hangingPunct="0">
        <a:spcBef>
          <a:spcPct val="20000"/>
        </a:spcBef>
        <a:spcAft>
          <a:spcPct val="0"/>
        </a:spcAft>
        <a:buSzPct val="78000"/>
        <a:buBlip>
          <a:blip r:embed="rId8"/>
        </a:buBlip>
        <a:defRPr sz="1600"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Arial" pitchFamily="34" charset="0"/>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1730374" y="1300162"/>
            <a:ext cx="3492790" cy="1317625"/>
          </a:xfrm>
        </p:spPr>
        <p:txBody>
          <a:bodyPr anchor="t"/>
          <a:lstStyle/>
          <a:p>
            <a:r>
              <a:rPr lang="en-US" sz="2000" dirty="0" smtClean="0"/>
              <a:t>New Polymers that support Food Waste Reduction</a:t>
            </a:r>
          </a:p>
        </p:txBody>
      </p:sp>
      <p:sp>
        <p:nvSpPr>
          <p:cNvPr id="2" name="TextBox 1"/>
          <p:cNvSpPr txBox="1"/>
          <p:nvPr/>
        </p:nvSpPr>
        <p:spPr>
          <a:xfrm>
            <a:off x="207798" y="5375603"/>
            <a:ext cx="3461204" cy="1169551"/>
          </a:xfrm>
          <a:prstGeom prst="rect">
            <a:avLst/>
          </a:prstGeom>
          <a:noFill/>
        </p:spPr>
        <p:txBody>
          <a:bodyPr wrap="none" rtlCol="0">
            <a:spAutoFit/>
          </a:bodyPr>
          <a:lstStyle/>
          <a:p>
            <a:r>
              <a:rPr lang="es-ES" sz="1400" b="1" dirty="0" err="1" smtClean="0">
                <a:solidFill>
                  <a:srgbClr val="455560"/>
                </a:solidFill>
              </a:rPr>
              <a:t>Mauri</a:t>
            </a:r>
            <a:r>
              <a:rPr lang="es-ES" sz="1400" b="1" dirty="0" smtClean="0">
                <a:solidFill>
                  <a:srgbClr val="455560"/>
                </a:solidFill>
              </a:rPr>
              <a:t> </a:t>
            </a:r>
            <a:r>
              <a:rPr lang="es-ES" sz="1400" b="1" dirty="0" err="1" smtClean="0">
                <a:solidFill>
                  <a:srgbClr val="455560"/>
                </a:solidFill>
              </a:rPr>
              <a:t>Azagury</a:t>
            </a:r>
            <a:endParaRPr lang="es-ES" sz="1400" b="1" dirty="0" smtClean="0">
              <a:solidFill>
                <a:srgbClr val="455560"/>
              </a:solidFill>
            </a:endParaRPr>
          </a:p>
          <a:p>
            <a:endParaRPr lang="es-ES" sz="1400" dirty="0">
              <a:solidFill>
                <a:srgbClr val="455560"/>
              </a:solidFill>
            </a:endParaRPr>
          </a:p>
          <a:p>
            <a:r>
              <a:rPr lang="es-ES" sz="1400" dirty="0" err="1" smtClean="0">
                <a:solidFill>
                  <a:srgbClr val="455560"/>
                </a:solidFill>
              </a:rPr>
              <a:t>Market</a:t>
            </a:r>
            <a:r>
              <a:rPr lang="es-ES" sz="1400" dirty="0" smtClean="0">
                <a:solidFill>
                  <a:srgbClr val="455560"/>
                </a:solidFill>
              </a:rPr>
              <a:t> </a:t>
            </a:r>
            <a:r>
              <a:rPr lang="es-ES" sz="1400" dirty="0" err="1" smtClean="0">
                <a:solidFill>
                  <a:srgbClr val="455560"/>
                </a:solidFill>
              </a:rPr>
              <a:t>Development</a:t>
            </a:r>
            <a:r>
              <a:rPr lang="es-ES" sz="1400" dirty="0" smtClean="0">
                <a:solidFill>
                  <a:srgbClr val="455560"/>
                </a:solidFill>
              </a:rPr>
              <a:t> Manager</a:t>
            </a:r>
          </a:p>
          <a:p>
            <a:r>
              <a:rPr lang="es-ES" sz="1400" dirty="0" smtClean="0">
                <a:solidFill>
                  <a:srgbClr val="455560"/>
                </a:solidFill>
              </a:rPr>
              <a:t>DuPont </a:t>
            </a:r>
            <a:r>
              <a:rPr lang="es-ES" sz="1400" dirty="0" err="1" smtClean="0">
                <a:solidFill>
                  <a:srgbClr val="455560"/>
                </a:solidFill>
              </a:rPr>
              <a:t>Packaging</a:t>
            </a:r>
            <a:r>
              <a:rPr lang="es-ES" sz="1400" dirty="0" smtClean="0">
                <a:solidFill>
                  <a:srgbClr val="455560"/>
                </a:solidFill>
              </a:rPr>
              <a:t> &amp; Industrial </a:t>
            </a:r>
            <a:r>
              <a:rPr lang="es-ES" sz="1400" dirty="0" err="1" smtClean="0">
                <a:solidFill>
                  <a:srgbClr val="455560"/>
                </a:solidFill>
              </a:rPr>
              <a:t>Polymers</a:t>
            </a:r>
            <a:r>
              <a:rPr lang="es-ES" sz="1400" dirty="0" smtClean="0">
                <a:solidFill>
                  <a:srgbClr val="455560"/>
                </a:solidFill>
              </a:rPr>
              <a:t> </a:t>
            </a:r>
          </a:p>
          <a:p>
            <a:r>
              <a:rPr lang="es-ES" sz="1400" dirty="0" smtClean="0">
                <a:solidFill>
                  <a:srgbClr val="455560"/>
                </a:solidFill>
              </a:rPr>
              <a:t>EMEA </a:t>
            </a:r>
            <a:r>
              <a:rPr lang="es-ES" sz="1400" dirty="0" err="1" smtClean="0">
                <a:solidFill>
                  <a:srgbClr val="455560"/>
                </a:solidFill>
              </a:rPr>
              <a:t>region</a:t>
            </a:r>
            <a:endParaRPr lang="en-US" sz="1400" dirty="0">
              <a:solidFill>
                <a:srgbClr val="455560"/>
              </a:solidFill>
            </a:endParaRPr>
          </a:p>
        </p:txBody>
      </p:sp>
      <p:sp>
        <p:nvSpPr>
          <p:cNvPr id="3" name="TextBox 2"/>
          <p:cNvSpPr txBox="1"/>
          <p:nvPr/>
        </p:nvSpPr>
        <p:spPr>
          <a:xfrm>
            <a:off x="3669002" y="3657600"/>
            <a:ext cx="3736920" cy="369332"/>
          </a:xfrm>
          <a:prstGeom prst="rect">
            <a:avLst/>
          </a:prstGeom>
          <a:noFill/>
        </p:spPr>
        <p:txBody>
          <a:bodyPr wrap="none" rtlCol="0">
            <a:spAutoFit/>
          </a:bodyPr>
          <a:lstStyle/>
          <a:p>
            <a:r>
              <a:rPr lang="es-ES" b="1" dirty="0" err="1" smtClean="0">
                <a:solidFill>
                  <a:srgbClr val="C00000"/>
                </a:solidFill>
              </a:rPr>
              <a:t>Sandefjord</a:t>
            </a:r>
            <a:r>
              <a:rPr lang="es-ES" b="1" dirty="0" smtClean="0">
                <a:solidFill>
                  <a:srgbClr val="C00000"/>
                </a:solidFill>
              </a:rPr>
              <a:t>, </a:t>
            </a:r>
            <a:r>
              <a:rPr lang="es-ES" b="1" dirty="0">
                <a:solidFill>
                  <a:srgbClr val="C00000"/>
                </a:solidFill>
              </a:rPr>
              <a:t>6th </a:t>
            </a:r>
            <a:r>
              <a:rPr lang="es-ES" b="1" dirty="0" err="1" smtClean="0">
                <a:solidFill>
                  <a:srgbClr val="C00000"/>
                </a:solidFill>
              </a:rPr>
              <a:t>November</a:t>
            </a:r>
            <a:r>
              <a:rPr lang="es-ES" b="1" dirty="0" smtClean="0">
                <a:solidFill>
                  <a:srgbClr val="C00000"/>
                </a:solidFill>
              </a:rPr>
              <a:t> 2015</a:t>
            </a:r>
            <a:endParaRPr lang="en-GB" b="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351" y="4135805"/>
            <a:ext cx="2380056" cy="240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34" y="3462618"/>
            <a:ext cx="3758045" cy="205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Oval 9"/>
          <p:cNvSpPr>
            <a:spLocks noChangeArrowheads="1"/>
          </p:cNvSpPr>
          <p:nvPr/>
        </p:nvSpPr>
        <p:spPr bwMode="auto">
          <a:xfrm>
            <a:off x="2892139" y="3062007"/>
            <a:ext cx="1499466" cy="1664074"/>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39" tIns="41020" rIns="82039" bIns="41020" anchor="ctr"/>
          <a:lstStyle/>
          <a:p>
            <a:pPr defTabSz="820583"/>
            <a:endParaRPr lang="en-US" altLang="en-US" dirty="0">
              <a:solidFill>
                <a:srgbClr val="000000"/>
              </a:solidFill>
              <a:latin typeface="Arial" charset="0"/>
            </a:endParaRPr>
          </a:p>
        </p:txBody>
      </p:sp>
      <p:cxnSp>
        <p:nvCxnSpPr>
          <p:cNvPr id="6" name="Connecteur droit avec flèche 5"/>
          <p:cNvCxnSpPr/>
          <p:nvPr/>
        </p:nvCxnSpPr>
        <p:spPr bwMode="auto">
          <a:xfrm flipV="1">
            <a:off x="774989" y="2259389"/>
            <a:ext cx="818284" cy="12606"/>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5125" name="ZoneTexte 6"/>
          <p:cNvSpPr txBox="1">
            <a:spLocks noChangeArrowheads="1"/>
          </p:cNvSpPr>
          <p:nvPr/>
        </p:nvSpPr>
        <p:spPr bwMode="auto">
          <a:xfrm>
            <a:off x="1746250" y="1959631"/>
            <a:ext cx="6954694" cy="63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defTabSz="820583" eaLnBrk="1" hangingPunct="1"/>
            <a:r>
              <a:rPr lang="en-US" altLang="en-US" sz="1800" b="1" dirty="0">
                <a:solidFill>
                  <a:srgbClr val="7B7A7A"/>
                </a:solidFill>
              </a:rPr>
              <a:t>Labelling warning consumer about a possible odor and color change asking to wait 5-10 min before the odor is gone</a:t>
            </a:r>
          </a:p>
        </p:txBody>
      </p:sp>
      <p:sp>
        <p:nvSpPr>
          <p:cNvPr id="2" name="Slide Number Placeholder 1"/>
          <p:cNvSpPr>
            <a:spLocks noGrp="1"/>
          </p:cNvSpPr>
          <p:nvPr>
            <p:ph type="sldNum" sz="quarter" idx="10"/>
          </p:nvPr>
        </p:nvSpPr>
        <p:spPr/>
        <p:txBody>
          <a:bodyPr/>
          <a:lstStyle/>
          <a:p>
            <a:pPr>
              <a:defRPr/>
            </a:pPr>
            <a:fld id="{A32019D1-5129-4976-A0EB-D6ACB20DB30D}" type="slidenum">
              <a:rPr lang="en-US" smtClean="0"/>
              <a:pPr>
                <a:defRPr/>
              </a:pPr>
              <a:t>10</a:t>
            </a:fld>
            <a:endParaRPr lang="en-US" dirty="0"/>
          </a:p>
        </p:txBody>
      </p:sp>
      <p:sp>
        <p:nvSpPr>
          <p:cNvPr id="5126" name="Rectangle 5"/>
          <p:cNvSpPr>
            <a:spLocks noGrp="1" noChangeArrowheads="1"/>
          </p:cNvSpPr>
          <p:nvPr>
            <p:ph type="title"/>
          </p:nvPr>
        </p:nvSpPr>
        <p:spPr>
          <a:xfrm>
            <a:off x="522432" y="598114"/>
            <a:ext cx="7874000" cy="958103"/>
          </a:xfrm>
          <a:noFill/>
        </p:spPr>
        <p:txBody>
          <a:bodyPr/>
          <a:lstStyle/>
          <a:p>
            <a:pPr eaLnBrk="1" hangingPunct="1"/>
            <a:r>
              <a:rPr lang="en-US" altLang="en-US" sz="2400" dirty="0" smtClean="0"/>
              <a:t>Project Background</a:t>
            </a:r>
          </a:p>
        </p:txBody>
      </p:sp>
      <p:pic>
        <p:nvPicPr>
          <p:cNvPr id="5127"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5489" y="3182473"/>
            <a:ext cx="3994727" cy="290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Oval 9"/>
          <p:cNvSpPr>
            <a:spLocks noChangeArrowheads="1"/>
          </p:cNvSpPr>
          <p:nvPr/>
        </p:nvSpPr>
        <p:spPr bwMode="auto">
          <a:xfrm>
            <a:off x="5221434" y="3328147"/>
            <a:ext cx="1124239" cy="1598239"/>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p>
            <a:pPr defTabSz="820583"/>
            <a:endParaRPr lang="en-US" altLang="en-US" dirty="0">
              <a:solidFill>
                <a:srgbClr val="000000"/>
              </a:solidFill>
              <a:latin typeface="Arial" charset="0"/>
            </a:endParaRPr>
          </a:p>
        </p:txBody>
      </p:sp>
      <p:sp>
        <p:nvSpPr>
          <p:cNvPr id="11" name="TextBox 10"/>
          <p:cNvSpPr txBox="1"/>
          <p:nvPr/>
        </p:nvSpPr>
        <p:spPr>
          <a:xfrm>
            <a:off x="415609" y="55417"/>
            <a:ext cx="6563015" cy="400110"/>
          </a:xfrm>
          <a:prstGeom prst="rect">
            <a:avLst/>
          </a:prstGeom>
          <a:noFill/>
        </p:spPr>
        <p:txBody>
          <a:bodyPr wrap="none" rtlCol="0">
            <a:spAutoFit/>
          </a:bodyPr>
          <a:lstStyle/>
          <a:p>
            <a:r>
              <a:rPr lang="en-US" sz="2000" b="1" dirty="0">
                <a:solidFill>
                  <a:schemeClr val="bg1"/>
                </a:solidFill>
              </a:rPr>
              <a:t>Increasing shelf-life of vacuum packaged fresh meat</a:t>
            </a:r>
            <a:endParaRPr lang="en-GB" sz="2000" b="1" dirty="0">
              <a:solidFill>
                <a:schemeClr val="bg1"/>
              </a:solidFill>
            </a:endParaRPr>
          </a:p>
        </p:txBody>
      </p:sp>
    </p:spTree>
    <p:extLst>
      <p:ext uri="{BB962C8B-B14F-4D97-AF65-F5344CB8AC3E}">
        <p14:creationId xmlns:p14="http://schemas.microsoft.com/office/powerpoint/2010/main" val="296746390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50000"/>
              </a:lnSpc>
            </a:pPr>
            <a:endParaRPr lang="en-GB" altLang="en-US" dirty="0" smtClean="0">
              <a:solidFill>
                <a:schemeClr val="tx1">
                  <a:lumMod val="50000"/>
                  <a:lumOff val="50000"/>
                </a:schemeClr>
              </a:solidFill>
            </a:endParaRPr>
          </a:p>
          <a:p>
            <a:pPr marL="342900" indent="-342900">
              <a:lnSpc>
                <a:spcPct val="250000"/>
              </a:lnSpc>
              <a:buFont typeface="+mj-lt"/>
              <a:buAutoNum type="arabicPeriod"/>
            </a:pPr>
            <a:r>
              <a:rPr lang="en-GB" altLang="en-US" dirty="0" smtClean="0">
                <a:solidFill>
                  <a:schemeClr val="tx1">
                    <a:lumMod val="50000"/>
                    <a:lumOff val="50000"/>
                  </a:schemeClr>
                </a:solidFill>
              </a:rPr>
              <a:t>Secondary sealing </a:t>
            </a:r>
          </a:p>
          <a:p>
            <a:pPr marL="342900" indent="-342900">
              <a:lnSpc>
                <a:spcPct val="250000"/>
              </a:lnSpc>
              <a:buFont typeface="+mj-lt"/>
              <a:buAutoNum type="arabicPeriod"/>
            </a:pPr>
            <a:r>
              <a:rPr lang="en-GB" altLang="en-US" dirty="0" smtClean="0">
                <a:solidFill>
                  <a:schemeClr val="tx1">
                    <a:lumMod val="50000"/>
                    <a:lumOff val="50000"/>
                  </a:schemeClr>
                </a:solidFill>
              </a:rPr>
              <a:t>Meat adhesion</a:t>
            </a:r>
            <a:endParaRPr lang="en-GB" dirty="0">
              <a:solidFill>
                <a:schemeClr val="tx1">
                  <a:lumMod val="50000"/>
                  <a:lumOff val="50000"/>
                </a:schemeClr>
              </a:solidFill>
            </a:endParaRPr>
          </a:p>
        </p:txBody>
      </p:sp>
      <p:sp>
        <p:nvSpPr>
          <p:cNvPr id="3" name="Slide Number Placeholder 2"/>
          <p:cNvSpPr>
            <a:spLocks noGrp="1"/>
          </p:cNvSpPr>
          <p:nvPr>
            <p:ph type="sldNum" sz="quarter" idx="10"/>
          </p:nvPr>
        </p:nvSpPr>
        <p:spPr/>
        <p:txBody>
          <a:bodyPr/>
          <a:lstStyle/>
          <a:p>
            <a:pPr>
              <a:defRPr/>
            </a:pPr>
            <a:fld id="{A32019D1-5129-4976-A0EB-D6ACB20DB30D}" type="slidenum">
              <a:rPr lang="en-GB" smtClean="0"/>
              <a:pPr>
                <a:defRPr/>
              </a:pPr>
              <a:t>11</a:t>
            </a:fld>
            <a:endParaRPr lang="en-GB" dirty="0"/>
          </a:p>
        </p:txBody>
      </p:sp>
      <p:sp>
        <p:nvSpPr>
          <p:cNvPr id="6146" name="Rectangle 2"/>
          <p:cNvSpPr>
            <a:spLocks noGrp="1" noChangeArrowheads="1"/>
          </p:cNvSpPr>
          <p:nvPr>
            <p:ph type="title"/>
          </p:nvPr>
        </p:nvSpPr>
        <p:spPr/>
        <p:txBody>
          <a:bodyPr/>
          <a:lstStyle/>
          <a:p>
            <a:r>
              <a:rPr lang="en-GB" altLang="en-US" sz="2400" dirty="0" smtClean="0">
                <a:solidFill>
                  <a:schemeClr val="tx1"/>
                </a:solidFill>
              </a:rPr>
              <a:t>How can we reduce drip loss ??</a:t>
            </a:r>
            <a:endParaRPr lang="en-GB" altLang="en-US" sz="2400" dirty="0">
              <a:solidFill>
                <a:schemeClr val="tx1"/>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51" y="1599642"/>
            <a:ext cx="2633349" cy="223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893" y="3837710"/>
            <a:ext cx="1929638" cy="2673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5609" y="55417"/>
            <a:ext cx="6563015" cy="400110"/>
          </a:xfrm>
          <a:prstGeom prst="rect">
            <a:avLst/>
          </a:prstGeom>
          <a:noFill/>
        </p:spPr>
        <p:txBody>
          <a:bodyPr wrap="none" rtlCol="0">
            <a:spAutoFit/>
          </a:bodyPr>
          <a:lstStyle/>
          <a:p>
            <a:r>
              <a:rPr lang="en-GB" sz="2000" b="1" dirty="0" smtClean="0">
                <a:solidFill>
                  <a:schemeClr val="bg1"/>
                </a:solidFill>
              </a:rPr>
              <a:t>Increasing shelf-life of vacuum packaged fresh meat</a:t>
            </a:r>
            <a:endParaRPr lang="en-GB" sz="2000" b="1" dirty="0">
              <a:solidFill>
                <a:schemeClr val="bg1"/>
              </a:solidFill>
            </a:endParaRPr>
          </a:p>
        </p:txBody>
      </p:sp>
    </p:spTree>
    <p:extLst>
      <p:ext uri="{BB962C8B-B14F-4D97-AF65-F5344CB8AC3E}">
        <p14:creationId xmlns:p14="http://schemas.microsoft.com/office/powerpoint/2010/main" val="1323106533"/>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32019D1-5129-4976-A0EB-D6ACB20DB30D}" type="slidenum">
              <a:rPr lang="en-GB" smtClean="0"/>
              <a:pPr>
                <a:defRPr/>
              </a:pPr>
              <a:t>12</a:t>
            </a:fld>
            <a:endParaRPr lang="en-GB" dirty="0"/>
          </a:p>
        </p:txBody>
      </p:sp>
      <p:sp>
        <p:nvSpPr>
          <p:cNvPr id="8195" name="Rectangle 12"/>
          <p:cNvSpPr>
            <a:spLocks noGrp="1" noChangeArrowheads="1"/>
          </p:cNvSpPr>
          <p:nvPr>
            <p:ph type="title"/>
          </p:nvPr>
        </p:nvSpPr>
        <p:spPr>
          <a:solidFill>
            <a:schemeClr val="bg1"/>
          </a:solidFill>
        </p:spPr>
        <p:txBody>
          <a:bodyPr lIns="92042" tIns="46022" rIns="92042" bIns="46022"/>
          <a:lstStyle/>
          <a:p>
            <a:pPr eaLnBrk="1" hangingPunct="1"/>
            <a:r>
              <a:rPr lang="en-GB" altLang="en-US" sz="2400" dirty="0" smtClean="0"/>
              <a:t>What is Secondary Sealing ?</a:t>
            </a:r>
          </a:p>
        </p:txBody>
      </p:sp>
      <p:sp>
        <p:nvSpPr>
          <p:cNvPr id="2" name="TextBox 1"/>
          <p:cNvSpPr txBox="1"/>
          <p:nvPr/>
        </p:nvSpPr>
        <p:spPr>
          <a:xfrm>
            <a:off x="1219787" y="5388410"/>
            <a:ext cx="6885105" cy="1323439"/>
          </a:xfrm>
          <a:prstGeom prst="rect">
            <a:avLst/>
          </a:prstGeom>
          <a:noFill/>
        </p:spPr>
        <p:txBody>
          <a:bodyPr wrap="square" rtlCol="0">
            <a:spAutoFit/>
          </a:bodyPr>
          <a:lstStyle/>
          <a:p>
            <a:r>
              <a:rPr lang="en-GB" sz="1600" b="1" i="1" dirty="0" smtClean="0">
                <a:solidFill>
                  <a:schemeClr val="tx1">
                    <a:lumMod val="50000"/>
                    <a:lumOff val="50000"/>
                  </a:schemeClr>
                </a:solidFill>
              </a:rPr>
              <a:t>Secondary sealing requires a sealant with: </a:t>
            </a:r>
          </a:p>
          <a:p>
            <a:endParaRPr lang="en-GB" sz="1600" b="1" i="1" dirty="0" smtClean="0">
              <a:solidFill>
                <a:schemeClr val="tx1">
                  <a:lumMod val="50000"/>
                  <a:lumOff val="50000"/>
                </a:schemeClr>
              </a:solidFill>
            </a:endParaRPr>
          </a:p>
          <a:p>
            <a:r>
              <a:rPr lang="en-GB" sz="1600" b="1" i="1" dirty="0" smtClean="0">
                <a:solidFill>
                  <a:schemeClr val="tx1">
                    <a:lumMod val="50000"/>
                    <a:lumOff val="50000"/>
                  </a:schemeClr>
                </a:solidFill>
              </a:rPr>
              <a:t>1- Very low Seal Initiation temperature</a:t>
            </a:r>
          </a:p>
          <a:p>
            <a:r>
              <a:rPr lang="en-GB" sz="1600" b="1" i="1" dirty="0" smtClean="0">
                <a:solidFill>
                  <a:schemeClr val="tx1">
                    <a:lumMod val="50000"/>
                    <a:lumOff val="50000"/>
                  </a:schemeClr>
                </a:solidFill>
              </a:rPr>
              <a:t>2- Very good sealing in presence of blood and fat</a:t>
            </a:r>
          </a:p>
          <a:p>
            <a:endParaRPr lang="en-GB" sz="1600" b="1" i="1" dirty="0">
              <a:solidFill>
                <a:schemeClr val="tx1">
                  <a:lumMod val="50000"/>
                  <a:lumOff val="50000"/>
                </a:schemeClr>
              </a:solidFill>
            </a:endParaRPr>
          </a:p>
        </p:txBody>
      </p:sp>
      <p:grpSp>
        <p:nvGrpSpPr>
          <p:cNvPr id="3" name="Group 2"/>
          <p:cNvGrpSpPr/>
          <p:nvPr/>
        </p:nvGrpSpPr>
        <p:grpSpPr>
          <a:xfrm>
            <a:off x="89480" y="1525404"/>
            <a:ext cx="5816127" cy="3725469"/>
            <a:chOff x="89480" y="1525404"/>
            <a:chExt cx="6185477" cy="4556741"/>
          </a:xfrm>
        </p:grpSpPr>
        <p:pic>
          <p:nvPicPr>
            <p:cNvPr id="8197" name="Picture 3"/>
            <p:cNvPicPr>
              <a:picLocks noChangeArrowheads="1"/>
            </p:cNvPicPr>
            <p:nvPr/>
          </p:nvPicPr>
          <p:blipFill rotWithShape="1">
            <a:blip r:embed="rId2">
              <a:lum bright="6000"/>
              <a:extLst>
                <a:ext uri="{28A0092B-C50C-407E-A947-70E740481C1C}">
                  <a14:useLocalDpi xmlns:a14="http://schemas.microsoft.com/office/drawing/2010/main" val="0"/>
                </a:ext>
              </a:extLst>
            </a:blip>
            <a:srcRect l="5061" t="17914" r="23332" b="26370"/>
            <a:stretch/>
          </p:blipFill>
          <p:spPr bwMode="auto">
            <a:xfrm>
              <a:off x="835717" y="2019192"/>
              <a:ext cx="5439240" cy="406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Text Box 4"/>
            <p:cNvSpPr txBox="1">
              <a:spLocks noChangeArrowheads="1"/>
            </p:cNvSpPr>
            <p:nvPr/>
          </p:nvSpPr>
          <p:spPr bwMode="auto">
            <a:xfrm>
              <a:off x="3495035" y="1525404"/>
              <a:ext cx="2410572" cy="639967"/>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defTabSz="820583">
                <a:spcBef>
                  <a:spcPct val="50000"/>
                </a:spcBef>
              </a:pPr>
              <a:r>
                <a:rPr lang="en-GB" altLang="en-US" sz="1400" b="1" dirty="0" smtClean="0">
                  <a:solidFill>
                    <a:srgbClr val="000000"/>
                  </a:solidFill>
                  <a:latin typeface="Times New Roman" pitchFamily="18" charset="0"/>
                </a:rPr>
                <a:t>Bag with new ionomer sealant</a:t>
              </a:r>
              <a:endParaRPr lang="en-GB" altLang="en-US" sz="1400" b="1" dirty="0">
                <a:solidFill>
                  <a:srgbClr val="000000"/>
                </a:solidFill>
                <a:latin typeface="Times New Roman" pitchFamily="18" charset="0"/>
              </a:endParaRPr>
            </a:p>
          </p:txBody>
        </p:sp>
        <p:sp>
          <p:nvSpPr>
            <p:cNvPr id="8199" name="Text Box 5"/>
            <p:cNvSpPr txBox="1">
              <a:spLocks noChangeArrowheads="1"/>
            </p:cNvSpPr>
            <p:nvPr/>
          </p:nvSpPr>
          <p:spPr bwMode="auto">
            <a:xfrm>
              <a:off x="1508084" y="1598440"/>
              <a:ext cx="1214159" cy="376452"/>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defTabSz="820583"/>
              <a:r>
                <a:rPr lang="en-GB" altLang="en-US" sz="1400" b="1" dirty="0" smtClean="0">
                  <a:solidFill>
                    <a:srgbClr val="000000"/>
                  </a:solidFill>
                  <a:latin typeface="Times New Roman" pitchFamily="18" charset="0"/>
                </a:rPr>
                <a:t>Bag with PE</a:t>
              </a:r>
              <a:endParaRPr lang="en-GB" altLang="en-US" sz="1400" b="1" dirty="0">
                <a:solidFill>
                  <a:srgbClr val="000000"/>
                </a:solidFill>
                <a:latin typeface="Times New Roman" pitchFamily="18" charset="0"/>
              </a:endParaRPr>
            </a:p>
          </p:txBody>
        </p:sp>
        <p:sp>
          <p:nvSpPr>
            <p:cNvPr id="8200" name="Text Box 6"/>
            <p:cNvSpPr txBox="1">
              <a:spLocks noChangeArrowheads="1"/>
            </p:cNvSpPr>
            <p:nvPr/>
          </p:nvSpPr>
          <p:spPr bwMode="auto">
            <a:xfrm>
              <a:off x="89480" y="2794011"/>
              <a:ext cx="1302523" cy="657709"/>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54864" rIns="101882" bIns="50941">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defTabSz="820583" eaLnBrk="1" hangingPunct="1">
                <a:spcAft>
                  <a:spcPct val="20000"/>
                </a:spcAft>
              </a:pPr>
              <a:r>
                <a:rPr lang="en-GB" altLang="en-US" sz="1400" b="1" dirty="0" smtClean="0">
                  <a:solidFill>
                    <a:srgbClr val="BA313B"/>
                  </a:solidFill>
                </a:rPr>
                <a:t>Primary seal area</a:t>
              </a:r>
              <a:endParaRPr lang="en-GB" altLang="en-US" sz="1400" b="1" dirty="0">
                <a:solidFill>
                  <a:srgbClr val="BA313B"/>
                </a:solidFill>
              </a:endParaRPr>
            </a:p>
          </p:txBody>
        </p:sp>
        <p:sp>
          <p:nvSpPr>
            <p:cNvPr id="8201" name="Line 7"/>
            <p:cNvSpPr>
              <a:spLocks noChangeShapeType="1"/>
            </p:cNvSpPr>
            <p:nvPr/>
          </p:nvSpPr>
          <p:spPr bwMode="auto">
            <a:xfrm>
              <a:off x="1135720" y="3213175"/>
              <a:ext cx="495984" cy="13012"/>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54864" rIns="101882" bIns="50941"/>
            <a:lstStyle/>
            <a:p>
              <a:pPr defTabSz="820583"/>
              <a:endParaRPr lang="en-GB" dirty="0">
                <a:solidFill>
                  <a:srgbClr val="000000"/>
                </a:solidFill>
                <a:latin typeface="Arial" charset="0"/>
              </a:endParaRPr>
            </a:p>
          </p:txBody>
        </p:sp>
        <p:sp>
          <p:nvSpPr>
            <p:cNvPr id="8202" name="Line 8"/>
            <p:cNvSpPr>
              <a:spLocks noChangeShapeType="1"/>
            </p:cNvSpPr>
            <p:nvPr/>
          </p:nvSpPr>
          <p:spPr bwMode="auto">
            <a:xfrm flipV="1">
              <a:off x="3128700" y="3962590"/>
              <a:ext cx="506537" cy="0"/>
            </a:xfrm>
            <a:prstGeom prst="line">
              <a:avLst/>
            </a:prstGeom>
            <a:noFill/>
            <a:ln w="7620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54864" rIns="101882" bIns="50941"/>
            <a:lstStyle/>
            <a:p>
              <a:pPr defTabSz="820583"/>
              <a:endParaRPr lang="en-GB" dirty="0">
                <a:solidFill>
                  <a:srgbClr val="000000"/>
                </a:solidFill>
                <a:latin typeface="Arial" charset="0"/>
              </a:endParaRPr>
            </a:p>
          </p:txBody>
        </p:sp>
        <p:sp>
          <p:nvSpPr>
            <p:cNvPr id="8203" name="Line 9"/>
            <p:cNvSpPr>
              <a:spLocks noChangeShapeType="1"/>
            </p:cNvSpPr>
            <p:nvPr/>
          </p:nvSpPr>
          <p:spPr bwMode="auto">
            <a:xfrm flipH="1" flipV="1">
              <a:off x="3997049" y="3962590"/>
              <a:ext cx="434174" cy="0"/>
            </a:xfrm>
            <a:prstGeom prst="line">
              <a:avLst/>
            </a:prstGeom>
            <a:noFill/>
            <a:ln w="7620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54864" rIns="101882" bIns="50941"/>
            <a:lstStyle/>
            <a:p>
              <a:pPr defTabSz="820583"/>
              <a:endParaRPr lang="en-GB" dirty="0">
                <a:solidFill>
                  <a:srgbClr val="000000"/>
                </a:solidFill>
                <a:latin typeface="Arial" charset="0"/>
              </a:endParaRPr>
            </a:p>
          </p:txBody>
        </p:sp>
        <p:sp>
          <p:nvSpPr>
            <p:cNvPr id="8204" name="Line 10"/>
            <p:cNvSpPr>
              <a:spLocks noChangeShapeType="1"/>
            </p:cNvSpPr>
            <p:nvPr/>
          </p:nvSpPr>
          <p:spPr bwMode="auto">
            <a:xfrm flipH="1" flipV="1">
              <a:off x="1746277" y="3229052"/>
              <a:ext cx="434174" cy="0"/>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54864" rIns="101882" bIns="50941"/>
            <a:lstStyle/>
            <a:p>
              <a:pPr defTabSz="820583"/>
              <a:endParaRPr lang="en-GB" dirty="0">
                <a:solidFill>
                  <a:srgbClr val="000000"/>
                </a:solidFill>
                <a:latin typeface="Arial" charset="0"/>
              </a:endParaRPr>
            </a:p>
          </p:txBody>
        </p:sp>
        <p:sp>
          <p:nvSpPr>
            <p:cNvPr id="8205" name="Text Box 11"/>
            <p:cNvSpPr txBox="1">
              <a:spLocks noChangeArrowheads="1"/>
            </p:cNvSpPr>
            <p:nvPr/>
          </p:nvSpPr>
          <p:spPr bwMode="auto">
            <a:xfrm>
              <a:off x="3182972" y="4115013"/>
              <a:ext cx="1392976" cy="657709"/>
            </a:xfrm>
            <a:prstGeom prst="rect">
              <a:avLst/>
            </a:prstGeom>
            <a:solidFill>
              <a:schemeClr val="bg1"/>
            </a:solidFill>
            <a:ln w="9525">
              <a:solidFill>
                <a:srgbClr val="00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864" tIns="54864" rIns="101882" bIns="50941">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defTabSz="820583" eaLnBrk="1" hangingPunct="1">
                <a:spcAft>
                  <a:spcPct val="20000"/>
                </a:spcAft>
              </a:pPr>
              <a:r>
                <a:rPr lang="en-GB" altLang="en-US" sz="1400" b="1" dirty="0" smtClean="0">
                  <a:solidFill>
                    <a:srgbClr val="00CC00"/>
                  </a:solidFill>
                </a:rPr>
                <a:t>Secondary seal area</a:t>
              </a:r>
              <a:endParaRPr lang="en-GB" altLang="en-US" sz="1400" b="1" dirty="0">
                <a:solidFill>
                  <a:srgbClr val="00CC00"/>
                </a:solidFill>
              </a:endParaRPr>
            </a:p>
          </p:txBody>
        </p:sp>
      </p:grpSp>
      <p:sp>
        <p:nvSpPr>
          <p:cNvPr id="4" name="TextBox 3"/>
          <p:cNvSpPr txBox="1"/>
          <p:nvPr/>
        </p:nvSpPr>
        <p:spPr>
          <a:xfrm>
            <a:off x="6317673" y="2092036"/>
            <a:ext cx="2826327" cy="3139321"/>
          </a:xfrm>
          <a:prstGeom prst="rect">
            <a:avLst/>
          </a:prstGeom>
          <a:noFill/>
        </p:spPr>
        <p:txBody>
          <a:bodyPr wrap="square" rtlCol="0">
            <a:spAutoFit/>
          </a:bodyPr>
          <a:lstStyle/>
          <a:p>
            <a:r>
              <a:rPr lang="en-GB" b="1" dirty="0" smtClean="0">
                <a:solidFill>
                  <a:schemeClr val="tx1">
                    <a:lumMod val="50000"/>
                    <a:lumOff val="50000"/>
                  </a:schemeClr>
                </a:solidFill>
              </a:rPr>
              <a:t>Secondary seal is sealing </a:t>
            </a:r>
          </a:p>
          <a:p>
            <a:r>
              <a:rPr lang="en-GB" b="1" dirty="0" smtClean="0">
                <a:solidFill>
                  <a:schemeClr val="tx1">
                    <a:lumMod val="50000"/>
                    <a:lumOff val="50000"/>
                  </a:schemeClr>
                </a:solidFill>
              </a:rPr>
              <a:t>All film area where there is no meat </a:t>
            </a:r>
          </a:p>
          <a:p>
            <a:endParaRPr lang="en-GB" b="1" dirty="0" smtClean="0">
              <a:solidFill>
                <a:schemeClr val="tx1">
                  <a:lumMod val="50000"/>
                  <a:lumOff val="50000"/>
                </a:schemeClr>
              </a:solidFill>
            </a:endParaRPr>
          </a:p>
          <a:p>
            <a:r>
              <a:rPr lang="en-GB" b="1" dirty="0" smtClean="0">
                <a:solidFill>
                  <a:schemeClr val="tx1">
                    <a:lumMod val="50000"/>
                    <a:lumOff val="50000"/>
                  </a:schemeClr>
                </a:solidFill>
              </a:rPr>
              <a:t>By hot water bath or hot air tunnel</a:t>
            </a:r>
          </a:p>
          <a:p>
            <a:endParaRPr lang="en-GB" b="1" dirty="0" smtClean="0">
              <a:solidFill>
                <a:schemeClr val="tx1">
                  <a:lumMod val="50000"/>
                  <a:lumOff val="50000"/>
                </a:schemeClr>
              </a:solidFill>
            </a:endParaRPr>
          </a:p>
          <a:p>
            <a:r>
              <a:rPr lang="en-GB" b="1" dirty="0" smtClean="0">
                <a:solidFill>
                  <a:schemeClr val="tx1">
                    <a:lumMod val="50000"/>
                    <a:lumOff val="50000"/>
                  </a:schemeClr>
                </a:solidFill>
              </a:rPr>
              <a:t>This process is currently used in meat to shrink bags</a:t>
            </a:r>
          </a:p>
        </p:txBody>
      </p:sp>
      <p:sp>
        <p:nvSpPr>
          <p:cNvPr id="17" name="TextBox 16"/>
          <p:cNvSpPr txBox="1"/>
          <p:nvPr/>
        </p:nvSpPr>
        <p:spPr>
          <a:xfrm>
            <a:off x="415609" y="55417"/>
            <a:ext cx="6563015" cy="400110"/>
          </a:xfrm>
          <a:prstGeom prst="rect">
            <a:avLst/>
          </a:prstGeom>
          <a:noFill/>
        </p:spPr>
        <p:txBody>
          <a:bodyPr wrap="none" rtlCol="0">
            <a:spAutoFit/>
          </a:bodyPr>
          <a:lstStyle/>
          <a:p>
            <a:r>
              <a:rPr lang="en-GB" sz="2000" b="1" dirty="0" smtClean="0">
                <a:solidFill>
                  <a:schemeClr val="bg1"/>
                </a:solidFill>
              </a:rPr>
              <a:t>Increasing shelf-life of vacuum packaged fresh meat</a:t>
            </a:r>
            <a:endParaRPr lang="en-GB" sz="2000" b="1" dirty="0">
              <a:solidFill>
                <a:schemeClr val="bg1"/>
              </a:solidFill>
            </a:endParaRPr>
          </a:p>
        </p:txBody>
      </p:sp>
    </p:spTree>
    <p:extLst>
      <p:ext uri="{BB962C8B-B14F-4D97-AF65-F5344CB8AC3E}">
        <p14:creationId xmlns:p14="http://schemas.microsoft.com/office/powerpoint/2010/main" val="28696060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descr="ham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688" y="2247900"/>
            <a:ext cx="4138612"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Grp="1" noChangeArrowheads="1"/>
          </p:cNvSpPr>
          <p:nvPr>
            <p:ph idx="1"/>
          </p:nvPr>
        </p:nvSpPr>
        <p:spPr>
          <a:xfrm>
            <a:off x="207818" y="1960563"/>
            <a:ext cx="4464195" cy="3449637"/>
          </a:xfrm>
        </p:spPr>
        <p:txBody>
          <a:bodyPr/>
          <a:lstStyle/>
          <a:p>
            <a:pPr marL="0" indent="0" eaLnBrk="1" hangingPunct="1">
              <a:lnSpc>
                <a:spcPct val="150000"/>
              </a:lnSpc>
            </a:pPr>
            <a:r>
              <a:rPr lang="en-GB" altLang="en-US" sz="1800" b="1" dirty="0" smtClean="0">
                <a:solidFill>
                  <a:schemeClr val="tx1">
                    <a:lumMod val="50000"/>
                    <a:lumOff val="50000"/>
                  </a:schemeClr>
                </a:solidFill>
              </a:rPr>
              <a:t>Some packaging film can stick to meat during the cooking process of hams and other deli-meats </a:t>
            </a:r>
          </a:p>
          <a:p>
            <a:pPr marL="0" indent="0" eaLnBrk="1" hangingPunct="1">
              <a:lnSpc>
                <a:spcPct val="150000"/>
              </a:lnSpc>
            </a:pPr>
            <a:r>
              <a:rPr lang="en-GB" altLang="en-US" sz="1800" b="1" dirty="0" smtClean="0">
                <a:solidFill>
                  <a:schemeClr val="tx1">
                    <a:lumMod val="50000"/>
                    <a:lumOff val="50000"/>
                  </a:schemeClr>
                </a:solidFill>
              </a:rPr>
              <a:t>This eliminates the separation of meat juices during cooking  and makes ham slices more tender and juicy</a:t>
            </a:r>
          </a:p>
        </p:txBody>
      </p:sp>
      <p:sp>
        <p:nvSpPr>
          <p:cNvPr id="3" name="Slide Number Placeholder 2"/>
          <p:cNvSpPr>
            <a:spLocks noGrp="1"/>
          </p:cNvSpPr>
          <p:nvPr>
            <p:ph type="sldNum" sz="quarter" idx="10"/>
          </p:nvPr>
        </p:nvSpPr>
        <p:spPr/>
        <p:txBody>
          <a:bodyPr/>
          <a:lstStyle/>
          <a:p>
            <a:pPr>
              <a:defRPr/>
            </a:pPr>
            <a:fld id="{A32019D1-5129-4976-A0EB-D6ACB20DB30D}" type="slidenum">
              <a:rPr lang="en-GB" smtClean="0"/>
              <a:pPr>
                <a:defRPr/>
              </a:pPr>
              <a:t>13</a:t>
            </a:fld>
            <a:endParaRPr lang="en-GB" dirty="0"/>
          </a:p>
        </p:txBody>
      </p:sp>
      <p:sp>
        <p:nvSpPr>
          <p:cNvPr id="23556" name="Rectangle 4"/>
          <p:cNvSpPr>
            <a:spLocks noGrp="1" noChangeArrowheads="1"/>
          </p:cNvSpPr>
          <p:nvPr>
            <p:ph type="title"/>
          </p:nvPr>
        </p:nvSpPr>
        <p:spPr>
          <a:xfrm>
            <a:off x="600075" y="574675"/>
            <a:ext cx="7874000" cy="957263"/>
          </a:xfrm>
          <a:noFill/>
        </p:spPr>
        <p:txBody>
          <a:bodyPr/>
          <a:lstStyle/>
          <a:p>
            <a:pPr eaLnBrk="1" hangingPunct="1"/>
            <a:r>
              <a:rPr lang="en-GB" altLang="en-US" sz="2400" dirty="0" smtClean="0"/>
              <a:t>Why is Meat Adhesion important ?</a:t>
            </a:r>
          </a:p>
        </p:txBody>
      </p:sp>
      <p:sp>
        <p:nvSpPr>
          <p:cNvPr id="2" name="TextBox 1"/>
          <p:cNvSpPr txBox="1"/>
          <p:nvPr/>
        </p:nvSpPr>
        <p:spPr>
          <a:xfrm>
            <a:off x="19050" y="5600700"/>
            <a:ext cx="8731250" cy="830997"/>
          </a:xfrm>
          <a:prstGeom prst="rect">
            <a:avLst/>
          </a:prstGeom>
          <a:noFill/>
        </p:spPr>
        <p:txBody>
          <a:bodyPr wrap="square" rtlCol="0">
            <a:spAutoFit/>
          </a:bodyPr>
          <a:lstStyle/>
          <a:p>
            <a:pPr lvl="0" defTabSz="914400">
              <a:spcBef>
                <a:spcPct val="25000"/>
              </a:spcBef>
              <a:spcAft>
                <a:spcPct val="20000"/>
              </a:spcAft>
            </a:pPr>
            <a:r>
              <a:rPr lang="en-GB" altLang="en-US" sz="2400" b="1" kern="0" dirty="0" smtClean="0">
                <a:solidFill>
                  <a:srgbClr val="C00000"/>
                </a:solidFill>
                <a:latin typeface="Arial"/>
              </a:rPr>
              <a:t>How can we take advantage of meat adhesion  without cooking ? </a:t>
            </a:r>
            <a:endParaRPr lang="en-GB" sz="1600" dirty="0">
              <a:solidFill>
                <a:srgbClr val="C00000"/>
              </a:solidFill>
            </a:endParaRPr>
          </a:p>
        </p:txBody>
      </p:sp>
      <p:sp>
        <p:nvSpPr>
          <p:cNvPr id="8" name="TextBox 7"/>
          <p:cNvSpPr txBox="1"/>
          <p:nvPr/>
        </p:nvSpPr>
        <p:spPr>
          <a:xfrm>
            <a:off x="415609" y="55417"/>
            <a:ext cx="6563015" cy="400110"/>
          </a:xfrm>
          <a:prstGeom prst="rect">
            <a:avLst/>
          </a:prstGeom>
          <a:noFill/>
        </p:spPr>
        <p:txBody>
          <a:bodyPr wrap="none" rtlCol="0">
            <a:spAutoFit/>
          </a:bodyPr>
          <a:lstStyle/>
          <a:p>
            <a:r>
              <a:rPr lang="en-GB" sz="2000" b="1" dirty="0" smtClean="0">
                <a:solidFill>
                  <a:schemeClr val="bg1"/>
                </a:solidFill>
              </a:rPr>
              <a:t>Increasing shelf-life of vacuum packaged fresh meat</a:t>
            </a:r>
            <a:endParaRPr lang="en-GB" sz="2000" b="1" dirty="0">
              <a:solidFill>
                <a:schemeClr val="bg1"/>
              </a:solidFill>
            </a:endParaRPr>
          </a:p>
        </p:txBody>
      </p:sp>
    </p:spTree>
    <p:extLst>
      <p:ext uri="{BB962C8B-B14F-4D97-AF65-F5344CB8AC3E}">
        <p14:creationId xmlns:p14="http://schemas.microsoft.com/office/powerpoint/2010/main" val="18300289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522432" y="598114"/>
            <a:ext cx="7874000" cy="95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nchor="ctr"/>
          <a:lstStyle>
            <a:lvl1pPr algn="l" defTabSz="1019175" rtl="0" eaLnBrk="0" fontAlgn="base" hangingPunct="0">
              <a:spcBef>
                <a:spcPct val="0"/>
              </a:spcBef>
              <a:spcAft>
                <a:spcPct val="0"/>
              </a:spcAft>
              <a:defRPr sz="3000" b="1">
                <a:solidFill>
                  <a:schemeClr val="tx2"/>
                </a:solidFill>
                <a:latin typeface="+mj-lt"/>
                <a:ea typeface="+mj-ea"/>
                <a:cs typeface="+mj-cs"/>
              </a:defRPr>
            </a:lvl1pPr>
            <a:lvl2pPr algn="l" defTabSz="1019175" rtl="0" eaLnBrk="0" fontAlgn="base" hangingPunct="0">
              <a:spcBef>
                <a:spcPct val="0"/>
              </a:spcBef>
              <a:spcAft>
                <a:spcPct val="0"/>
              </a:spcAft>
              <a:defRPr sz="3000" b="1">
                <a:solidFill>
                  <a:schemeClr val="tx2"/>
                </a:solidFill>
                <a:latin typeface="Arial" charset="0"/>
              </a:defRPr>
            </a:lvl2pPr>
            <a:lvl3pPr algn="l" defTabSz="1019175" rtl="0" eaLnBrk="0" fontAlgn="base" hangingPunct="0">
              <a:spcBef>
                <a:spcPct val="0"/>
              </a:spcBef>
              <a:spcAft>
                <a:spcPct val="0"/>
              </a:spcAft>
              <a:defRPr sz="3000" b="1">
                <a:solidFill>
                  <a:schemeClr val="tx2"/>
                </a:solidFill>
                <a:latin typeface="Arial" charset="0"/>
              </a:defRPr>
            </a:lvl3pPr>
            <a:lvl4pPr algn="l" defTabSz="1019175" rtl="0" eaLnBrk="0" fontAlgn="base" hangingPunct="0">
              <a:spcBef>
                <a:spcPct val="0"/>
              </a:spcBef>
              <a:spcAft>
                <a:spcPct val="0"/>
              </a:spcAft>
              <a:defRPr sz="3000" b="1">
                <a:solidFill>
                  <a:schemeClr val="tx2"/>
                </a:solidFill>
                <a:latin typeface="Arial" charset="0"/>
              </a:defRPr>
            </a:lvl4pPr>
            <a:lvl5pPr algn="l" defTabSz="1019175" rtl="0" eaLnBrk="0" fontAlgn="base" hangingPunct="0">
              <a:spcBef>
                <a:spcPct val="0"/>
              </a:spcBef>
              <a:spcAft>
                <a:spcPct val="0"/>
              </a:spcAft>
              <a:defRPr sz="3000" b="1">
                <a:solidFill>
                  <a:schemeClr val="tx2"/>
                </a:solidFill>
                <a:latin typeface="Arial" charset="0"/>
              </a:defRPr>
            </a:lvl5pPr>
            <a:lvl6pPr marL="457200" algn="l" defTabSz="1019175" rtl="0" fontAlgn="base">
              <a:spcBef>
                <a:spcPct val="0"/>
              </a:spcBef>
              <a:spcAft>
                <a:spcPct val="0"/>
              </a:spcAft>
              <a:defRPr sz="3000" b="1">
                <a:solidFill>
                  <a:schemeClr val="tx2"/>
                </a:solidFill>
                <a:latin typeface="Arial" charset="0"/>
              </a:defRPr>
            </a:lvl6pPr>
            <a:lvl7pPr marL="914400" algn="l" defTabSz="1019175" rtl="0" fontAlgn="base">
              <a:spcBef>
                <a:spcPct val="0"/>
              </a:spcBef>
              <a:spcAft>
                <a:spcPct val="0"/>
              </a:spcAft>
              <a:defRPr sz="3000" b="1">
                <a:solidFill>
                  <a:schemeClr val="tx2"/>
                </a:solidFill>
                <a:latin typeface="Arial" charset="0"/>
              </a:defRPr>
            </a:lvl7pPr>
            <a:lvl8pPr marL="1371600" algn="l" defTabSz="1019175" rtl="0" fontAlgn="base">
              <a:spcBef>
                <a:spcPct val="0"/>
              </a:spcBef>
              <a:spcAft>
                <a:spcPct val="0"/>
              </a:spcAft>
              <a:defRPr sz="3000" b="1">
                <a:solidFill>
                  <a:schemeClr val="tx2"/>
                </a:solidFill>
                <a:latin typeface="Arial" charset="0"/>
              </a:defRPr>
            </a:lvl8pPr>
            <a:lvl9pPr marL="1828800" algn="l" defTabSz="1019175" rtl="0" fontAlgn="base">
              <a:spcBef>
                <a:spcPct val="0"/>
              </a:spcBef>
              <a:spcAft>
                <a:spcPct val="0"/>
              </a:spcAft>
              <a:defRPr sz="3000" b="1">
                <a:solidFill>
                  <a:schemeClr val="tx2"/>
                </a:solidFill>
                <a:latin typeface="Arial" charset="0"/>
              </a:defRPr>
            </a:lvl9pPr>
          </a:lstStyle>
          <a:p>
            <a:pPr eaLnBrk="1" hangingPunct="1">
              <a:defRPr/>
            </a:pPr>
            <a:r>
              <a:rPr lang="en-US" sz="2400" kern="0" dirty="0" smtClean="0">
                <a:solidFill>
                  <a:srgbClr val="32301D"/>
                </a:solidFill>
              </a:rPr>
              <a:t>The technology behind this new improved vacuum packaging for fresh meat: </a:t>
            </a:r>
          </a:p>
        </p:txBody>
      </p:sp>
      <p:sp>
        <p:nvSpPr>
          <p:cNvPr id="5" name="Rectangle 4"/>
          <p:cNvSpPr/>
          <p:nvPr/>
        </p:nvSpPr>
        <p:spPr>
          <a:xfrm>
            <a:off x="1538432" y="1798547"/>
            <a:ext cx="6858000" cy="3129829"/>
          </a:xfrm>
          <a:prstGeom prst="rect">
            <a:avLst/>
          </a:prstGeom>
        </p:spPr>
        <p:txBody>
          <a:bodyPr lIns="82039" tIns="41020" rIns="82039" bIns="41020">
            <a:spAutoFit/>
          </a:bodyPr>
          <a:lstStyle/>
          <a:p>
            <a:pPr defTabSz="820583">
              <a:lnSpc>
                <a:spcPct val="150000"/>
              </a:lnSpc>
              <a:defRPr/>
            </a:pPr>
            <a:r>
              <a:rPr lang="en-GB" b="1" dirty="0" smtClean="0">
                <a:solidFill>
                  <a:srgbClr val="7B7A7A"/>
                </a:solidFill>
                <a:latin typeface="Arial" charset="0"/>
              </a:rPr>
              <a:t>Specific DuPont™ Surlyn® ionomer sealant resins, that provide:</a:t>
            </a:r>
          </a:p>
          <a:p>
            <a:pPr marL="285750" indent="-285750" defTabSz="820583">
              <a:lnSpc>
                <a:spcPct val="150000"/>
              </a:lnSpc>
              <a:buFontTx/>
              <a:buChar char="-"/>
              <a:defRPr/>
            </a:pPr>
            <a:r>
              <a:rPr lang="en-GB" b="1" dirty="0" smtClean="0">
                <a:solidFill>
                  <a:srgbClr val="7B7A7A"/>
                </a:solidFill>
                <a:latin typeface="Arial" charset="0"/>
              </a:rPr>
              <a:t>enhanced  </a:t>
            </a:r>
            <a:r>
              <a:rPr lang="en-GB" b="1" dirty="0">
                <a:solidFill>
                  <a:srgbClr val="7B7A7A"/>
                </a:solidFill>
                <a:latin typeface="Arial" charset="0"/>
              </a:rPr>
              <a:t>meat adhesion and </a:t>
            </a:r>
            <a:endParaRPr lang="en-GB" b="1" dirty="0" smtClean="0">
              <a:solidFill>
                <a:srgbClr val="7B7A7A"/>
              </a:solidFill>
              <a:latin typeface="Arial" charset="0"/>
            </a:endParaRPr>
          </a:p>
          <a:p>
            <a:pPr marL="285750" indent="-285750" defTabSz="820583">
              <a:lnSpc>
                <a:spcPct val="150000"/>
              </a:lnSpc>
              <a:buFontTx/>
              <a:buChar char="-"/>
              <a:defRPr/>
            </a:pPr>
            <a:r>
              <a:rPr lang="en-GB" b="1" dirty="0" smtClean="0">
                <a:solidFill>
                  <a:srgbClr val="7B7A7A"/>
                </a:solidFill>
                <a:latin typeface="Arial" charset="0"/>
              </a:rPr>
              <a:t>secondary </a:t>
            </a:r>
            <a:r>
              <a:rPr lang="en-GB" b="1" dirty="0">
                <a:solidFill>
                  <a:srgbClr val="7B7A7A"/>
                </a:solidFill>
                <a:latin typeface="Arial" charset="0"/>
              </a:rPr>
              <a:t>sealing </a:t>
            </a:r>
            <a:r>
              <a:rPr lang="en-GB" b="1" dirty="0" smtClean="0">
                <a:solidFill>
                  <a:srgbClr val="7B7A7A"/>
                </a:solidFill>
                <a:latin typeface="Arial" charset="0"/>
              </a:rPr>
              <a:t>properties </a:t>
            </a:r>
          </a:p>
          <a:p>
            <a:pPr defTabSz="820583">
              <a:lnSpc>
                <a:spcPct val="150000"/>
              </a:lnSpc>
              <a:defRPr/>
            </a:pPr>
            <a:endParaRPr lang="en-GB" b="1" dirty="0" smtClean="0">
              <a:solidFill>
                <a:srgbClr val="7B7A7A"/>
              </a:solidFill>
              <a:latin typeface="Arial" charset="0"/>
            </a:endParaRPr>
          </a:p>
          <a:p>
            <a:pPr defTabSz="820583">
              <a:lnSpc>
                <a:spcPct val="150000"/>
              </a:lnSpc>
              <a:defRPr/>
            </a:pPr>
            <a:r>
              <a:rPr lang="en-GB" sz="2400" b="1" dirty="0">
                <a:solidFill>
                  <a:srgbClr val="7B7A7A"/>
                </a:solidFill>
                <a:latin typeface="Arial" charset="0"/>
              </a:rPr>
              <a:t>U</a:t>
            </a:r>
            <a:r>
              <a:rPr lang="en-GB" sz="2400" b="1" dirty="0" smtClean="0">
                <a:solidFill>
                  <a:srgbClr val="7B7A7A"/>
                </a:solidFill>
                <a:latin typeface="Arial" charset="0"/>
              </a:rPr>
              <a:t>sing a simple 1sec dip in hot water </a:t>
            </a:r>
            <a:endParaRPr lang="en-GB" sz="2400" b="1" dirty="0">
              <a:solidFill>
                <a:srgbClr val="7B7A7A"/>
              </a:solidFill>
              <a:latin typeface="Arial" charset="0"/>
            </a:endParaRPr>
          </a:p>
          <a:p>
            <a:pPr defTabSz="820583">
              <a:lnSpc>
                <a:spcPct val="150000"/>
              </a:lnSpc>
              <a:defRPr/>
            </a:pPr>
            <a:endParaRPr lang="en-GB" b="1" dirty="0">
              <a:solidFill>
                <a:srgbClr val="7B7A7A"/>
              </a:solidFill>
              <a:latin typeface="Arial" charset="0"/>
            </a:endParaRPr>
          </a:p>
        </p:txBody>
      </p:sp>
      <p:cxnSp>
        <p:nvCxnSpPr>
          <p:cNvPr id="6" name="Connecteur droit avec flèche 5"/>
          <p:cNvCxnSpPr/>
          <p:nvPr/>
        </p:nvCxnSpPr>
        <p:spPr bwMode="auto">
          <a:xfrm flipV="1">
            <a:off x="471052" y="5335983"/>
            <a:ext cx="816841" cy="14007"/>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9221" name="ZoneTexte 6"/>
          <p:cNvSpPr txBox="1">
            <a:spLocks noChangeArrowheads="1"/>
          </p:cNvSpPr>
          <p:nvPr/>
        </p:nvSpPr>
        <p:spPr bwMode="auto">
          <a:xfrm>
            <a:off x="1717964" y="4796894"/>
            <a:ext cx="6792480" cy="100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39" tIns="41020" rIns="82039" bIns="41020">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defTabSz="820583" eaLnBrk="1" hangingPunct="1"/>
            <a:r>
              <a:rPr lang="en-US" altLang="en-US" b="1" dirty="0">
                <a:solidFill>
                  <a:srgbClr val="C00000"/>
                </a:solidFill>
              </a:rPr>
              <a:t>Improved Shelf </a:t>
            </a:r>
            <a:r>
              <a:rPr lang="en-US" altLang="en-US" b="1" dirty="0" smtClean="0">
                <a:solidFill>
                  <a:srgbClr val="C00000"/>
                </a:solidFill>
              </a:rPr>
              <a:t>life, </a:t>
            </a:r>
          </a:p>
          <a:p>
            <a:pPr defTabSz="820583" eaLnBrk="1" hangingPunct="1"/>
            <a:r>
              <a:rPr lang="en-US" altLang="en-US" b="1" dirty="0" smtClean="0">
                <a:solidFill>
                  <a:srgbClr val="C00000"/>
                </a:solidFill>
              </a:rPr>
              <a:t>Reduces packaging weight </a:t>
            </a:r>
          </a:p>
          <a:p>
            <a:pPr defTabSz="820583" eaLnBrk="1" hangingPunct="1"/>
            <a:r>
              <a:rPr lang="en-US" altLang="en-US" b="1" dirty="0" smtClean="0">
                <a:solidFill>
                  <a:srgbClr val="C00000"/>
                </a:solidFill>
              </a:rPr>
              <a:t>Eliminates use of absorbing pads .</a:t>
            </a:r>
            <a:endParaRPr lang="en-US" altLang="en-US" b="1" dirty="0">
              <a:solidFill>
                <a:srgbClr val="C00000"/>
              </a:solidFill>
            </a:endParaRPr>
          </a:p>
        </p:txBody>
      </p:sp>
      <p:sp>
        <p:nvSpPr>
          <p:cNvPr id="2" name="Slide Number Placeholder 1"/>
          <p:cNvSpPr>
            <a:spLocks noGrp="1"/>
          </p:cNvSpPr>
          <p:nvPr>
            <p:ph type="sldNum" sz="quarter" idx="10"/>
          </p:nvPr>
        </p:nvSpPr>
        <p:spPr/>
        <p:txBody>
          <a:bodyPr/>
          <a:lstStyle/>
          <a:p>
            <a:pPr>
              <a:defRPr/>
            </a:pPr>
            <a:fld id="{A32019D1-5129-4976-A0EB-D6ACB20DB30D}" type="slidenum">
              <a:rPr lang="en-US" smtClean="0"/>
              <a:pPr>
                <a:defRPr/>
              </a:pPr>
              <a:t>14</a:t>
            </a:fld>
            <a:endParaRPr lang="en-US" dirty="0"/>
          </a:p>
        </p:txBody>
      </p:sp>
      <p:sp>
        <p:nvSpPr>
          <p:cNvPr id="8" name="TextBox 7"/>
          <p:cNvSpPr txBox="1"/>
          <p:nvPr/>
        </p:nvSpPr>
        <p:spPr>
          <a:xfrm>
            <a:off x="415609" y="55417"/>
            <a:ext cx="6563015" cy="400110"/>
          </a:xfrm>
          <a:prstGeom prst="rect">
            <a:avLst/>
          </a:prstGeom>
          <a:noFill/>
        </p:spPr>
        <p:txBody>
          <a:bodyPr wrap="none" rtlCol="0">
            <a:spAutoFit/>
          </a:bodyPr>
          <a:lstStyle/>
          <a:p>
            <a:r>
              <a:rPr lang="en-US" sz="2000" b="1" dirty="0">
                <a:solidFill>
                  <a:schemeClr val="bg1"/>
                </a:solidFill>
              </a:rPr>
              <a:t>Increasing shelf-life of vacuum packaged fresh meat</a:t>
            </a:r>
            <a:endParaRPr lang="en-GB" sz="2000" b="1" dirty="0">
              <a:solidFill>
                <a:schemeClr val="bg1"/>
              </a:solidFill>
            </a:endParaRPr>
          </a:p>
        </p:txBody>
      </p:sp>
    </p:spTree>
    <p:extLst>
      <p:ext uri="{BB962C8B-B14F-4D97-AF65-F5344CB8AC3E}">
        <p14:creationId xmlns:p14="http://schemas.microsoft.com/office/powerpoint/2010/main" val="359019736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716889652"/>
              </p:ext>
            </p:extLst>
          </p:nvPr>
        </p:nvGraphicFramePr>
        <p:xfrm>
          <a:off x="401204" y="1566380"/>
          <a:ext cx="4156364" cy="2420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a:graphicFrameLocks/>
          </p:cNvGraphicFramePr>
          <p:nvPr>
            <p:extLst>
              <p:ext uri="{D42A27DB-BD31-4B8C-83A1-F6EECF244321}">
                <p14:modId xmlns:p14="http://schemas.microsoft.com/office/powerpoint/2010/main" val="4189498954"/>
              </p:ext>
            </p:extLst>
          </p:nvPr>
        </p:nvGraphicFramePr>
        <p:xfrm>
          <a:off x="4916935" y="1598967"/>
          <a:ext cx="4156364" cy="2420471"/>
        </p:xfrm>
        <a:graphic>
          <a:graphicData uri="http://schemas.openxmlformats.org/drawingml/2006/chart">
            <c:chart xmlns:c="http://schemas.openxmlformats.org/drawingml/2006/chart" xmlns:r="http://schemas.openxmlformats.org/officeDocument/2006/relationships" r:id="rId3"/>
          </a:graphicData>
        </a:graphic>
      </p:graphicFrame>
      <p:sp>
        <p:nvSpPr>
          <p:cNvPr id="10245" name="Rectangle 1"/>
          <p:cNvSpPr>
            <a:spLocks noChangeArrowheads="1"/>
          </p:cNvSpPr>
          <p:nvPr/>
        </p:nvSpPr>
        <p:spPr bwMode="auto">
          <a:xfrm>
            <a:off x="1085275" y="769004"/>
            <a:ext cx="7075921" cy="46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9" tIns="41020" rIns="82039" bIns="41020">
            <a:spAutoFit/>
          </a:bodyPr>
          <a:lstStyle/>
          <a:p>
            <a:pPr defTabSz="820583"/>
            <a:r>
              <a:rPr lang="en-US" altLang="en-US" sz="2400" b="1" dirty="0" smtClean="0">
                <a:solidFill>
                  <a:srgbClr val="000000"/>
                </a:solidFill>
                <a:latin typeface="Arial" charset="0"/>
              </a:rPr>
              <a:t>Technical data</a:t>
            </a:r>
            <a:endParaRPr lang="en-US" altLang="en-US" sz="2400" b="1" dirty="0">
              <a:solidFill>
                <a:srgbClr val="000000"/>
              </a:solidFill>
              <a:latin typeface="Arial" charset="0"/>
            </a:endParaRPr>
          </a:p>
        </p:txBody>
      </p:sp>
      <p:sp>
        <p:nvSpPr>
          <p:cNvPr id="2" name="TextBox 1"/>
          <p:cNvSpPr txBox="1"/>
          <p:nvPr/>
        </p:nvSpPr>
        <p:spPr>
          <a:xfrm>
            <a:off x="110259" y="4239695"/>
            <a:ext cx="8963040" cy="2031325"/>
          </a:xfrm>
          <a:prstGeom prst="rect">
            <a:avLst/>
          </a:prstGeom>
          <a:noFill/>
        </p:spPr>
        <p:txBody>
          <a:bodyPr wrap="square" rtlCol="0">
            <a:spAutoFit/>
          </a:bodyPr>
          <a:lstStyle/>
          <a:p>
            <a:pPr defTabSz="820583">
              <a:defRPr/>
            </a:pPr>
            <a:r>
              <a:rPr lang="en-GB" b="1" dirty="0">
                <a:solidFill>
                  <a:srgbClr val="7B7A7A"/>
                </a:solidFill>
                <a:latin typeface="Arial" charset="0"/>
              </a:rPr>
              <a:t>Tests at an independent outside laboratory (TNO)  showed  that versus standard PE sealant, </a:t>
            </a:r>
            <a:r>
              <a:rPr lang="en-GB" b="1" dirty="0" smtClean="0">
                <a:solidFill>
                  <a:srgbClr val="7B7A7A"/>
                </a:solidFill>
                <a:latin typeface="Arial" charset="0"/>
              </a:rPr>
              <a:t>specific SURLYN® ionomer sealants could:</a:t>
            </a:r>
            <a:endParaRPr lang="en-GB" b="1" dirty="0">
              <a:solidFill>
                <a:srgbClr val="7B7A7A"/>
              </a:solidFill>
              <a:latin typeface="Arial" charset="0"/>
            </a:endParaRPr>
          </a:p>
          <a:p>
            <a:pPr defTabSz="820583">
              <a:defRPr/>
            </a:pPr>
            <a:endParaRPr lang="en-GB" b="1" dirty="0">
              <a:solidFill>
                <a:srgbClr val="7B7A7A"/>
              </a:solidFill>
              <a:latin typeface="Arial" charset="0"/>
            </a:endParaRPr>
          </a:p>
          <a:p>
            <a:pPr marL="307646" indent="-307646" defTabSz="820583">
              <a:buFont typeface="Arial" pitchFamily="34" charset="0"/>
              <a:buChar char="•"/>
              <a:defRPr/>
            </a:pPr>
            <a:r>
              <a:rPr lang="en-GB" b="1" dirty="0" smtClean="0">
                <a:solidFill>
                  <a:srgbClr val="7B7A7A"/>
                </a:solidFill>
                <a:latin typeface="Arial" charset="0"/>
              </a:rPr>
              <a:t>Reduce </a:t>
            </a:r>
            <a:r>
              <a:rPr lang="en-GB" b="1" dirty="0">
                <a:solidFill>
                  <a:srgbClr val="7B7A7A"/>
                </a:solidFill>
                <a:latin typeface="Arial" charset="0"/>
              </a:rPr>
              <a:t>bacteria growth amount after 28, 42, 56 days</a:t>
            </a:r>
          </a:p>
          <a:p>
            <a:pPr marL="307646" indent="-307646" defTabSz="820583">
              <a:buFont typeface="Arial" pitchFamily="34" charset="0"/>
              <a:buChar char="•"/>
              <a:defRPr/>
            </a:pPr>
            <a:endParaRPr lang="en-GB" b="1" dirty="0">
              <a:solidFill>
                <a:srgbClr val="7B7A7A"/>
              </a:solidFill>
              <a:latin typeface="Arial" charset="0"/>
            </a:endParaRPr>
          </a:p>
          <a:p>
            <a:pPr marL="307646" indent="-307646" defTabSz="820583">
              <a:buFont typeface="Arial" pitchFamily="34" charset="0"/>
              <a:buChar char="•"/>
              <a:defRPr/>
            </a:pPr>
            <a:r>
              <a:rPr lang="en-GB" b="1" dirty="0" smtClean="0">
                <a:solidFill>
                  <a:srgbClr val="7B7A7A"/>
                </a:solidFill>
                <a:latin typeface="Arial" charset="0"/>
              </a:rPr>
              <a:t>Reduce drip </a:t>
            </a:r>
            <a:r>
              <a:rPr lang="en-GB" b="1" dirty="0">
                <a:solidFill>
                  <a:srgbClr val="7B7A7A"/>
                </a:solidFill>
                <a:latin typeface="Arial" charset="0"/>
              </a:rPr>
              <a:t>loss after 28, 42, 56 days</a:t>
            </a:r>
          </a:p>
          <a:p>
            <a:endParaRPr lang="en-US" dirty="0"/>
          </a:p>
        </p:txBody>
      </p:sp>
      <p:sp>
        <p:nvSpPr>
          <p:cNvPr id="3" name="Slide Number Placeholder 2"/>
          <p:cNvSpPr>
            <a:spLocks noGrp="1"/>
          </p:cNvSpPr>
          <p:nvPr>
            <p:ph type="sldNum" sz="quarter" idx="10"/>
          </p:nvPr>
        </p:nvSpPr>
        <p:spPr/>
        <p:txBody>
          <a:bodyPr/>
          <a:lstStyle/>
          <a:p>
            <a:pPr>
              <a:defRPr/>
            </a:pPr>
            <a:fld id="{A32019D1-5129-4976-A0EB-D6ACB20DB30D}" type="slidenum">
              <a:rPr lang="en-US" smtClean="0"/>
              <a:pPr>
                <a:defRPr/>
              </a:pPr>
              <a:t>15</a:t>
            </a:fld>
            <a:endParaRPr lang="en-US"/>
          </a:p>
        </p:txBody>
      </p:sp>
      <p:sp>
        <p:nvSpPr>
          <p:cNvPr id="8" name="TextBox 7"/>
          <p:cNvSpPr txBox="1"/>
          <p:nvPr/>
        </p:nvSpPr>
        <p:spPr>
          <a:xfrm>
            <a:off x="415609" y="55417"/>
            <a:ext cx="6563015" cy="400110"/>
          </a:xfrm>
          <a:prstGeom prst="rect">
            <a:avLst/>
          </a:prstGeom>
          <a:noFill/>
        </p:spPr>
        <p:txBody>
          <a:bodyPr wrap="none" rtlCol="0">
            <a:spAutoFit/>
          </a:bodyPr>
          <a:lstStyle/>
          <a:p>
            <a:r>
              <a:rPr lang="en-US" sz="2000" b="1" dirty="0">
                <a:solidFill>
                  <a:schemeClr val="bg1"/>
                </a:solidFill>
              </a:rPr>
              <a:t>Increasing shelf-life of vacuum packaged fresh meat</a:t>
            </a:r>
            <a:endParaRPr lang="en-GB" sz="2000" b="1" dirty="0">
              <a:solidFill>
                <a:schemeClr val="bg1"/>
              </a:solidFill>
            </a:endParaRPr>
          </a:p>
        </p:txBody>
      </p:sp>
    </p:spTree>
    <p:extLst>
      <p:ext uri="{BB962C8B-B14F-4D97-AF65-F5344CB8AC3E}">
        <p14:creationId xmlns:p14="http://schemas.microsoft.com/office/powerpoint/2010/main" val="124147457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800" b="1" dirty="0" smtClean="0">
                <a:solidFill>
                  <a:schemeClr val="tx1">
                    <a:lumMod val="50000"/>
                    <a:lumOff val="50000"/>
                  </a:schemeClr>
                </a:solidFill>
              </a:rPr>
              <a:t>A fresh meat packaging revolution is taking place with a new vacuum packaging concept that uses specific DuPont™ Surlyn® ionomer sealant resins with enhanced meat adhesion in order to : </a:t>
            </a:r>
          </a:p>
          <a:p>
            <a:endParaRPr lang="en-GB" sz="1800" b="1" dirty="0" smtClean="0">
              <a:solidFill>
                <a:schemeClr val="tx1">
                  <a:lumMod val="50000"/>
                  <a:lumOff val="50000"/>
                </a:schemeClr>
              </a:solidFill>
            </a:endParaRPr>
          </a:p>
          <a:p>
            <a:pPr>
              <a:buFont typeface="Arial" panose="020B0604020202020204" pitchFamily="34" charset="0"/>
              <a:buChar char="•"/>
            </a:pPr>
            <a:r>
              <a:rPr lang="en-GB" sz="1800" b="1" dirty="0" smtClean="0">
                <a:solidFill>
                  <a:schemeClr val="tx1">
                    <a:lumMod val="50000"/>
                    <a:lumOff val="50000"/>
                  </a:schemeClr>
                </a:solidFill>
              </a:rPr>
              <a:t>Increase shelf-life of fresh meat </a:t>
            </a:r>
          </a:p>
          <a:p>
            <a:pPr>
              <a:buFont typeface="Arial" panose="020B0604020202020204" pitchFamily="34" charset="0"/>
              <a:buChar char="•"/>
            </a:pPr>
            <a:r>
              <a:rPr lang="en-GB" sz="1800" b="1" dirty="0" smtClean="0">
                <a:solidFill>
                  <a:schemeClr val="tx1">
                    <a:lumMod val="50000"/>
                    <a:lumOff val="50000"/>
                  </a:schemeClr>
                </a:solidFill>
              </a:rPr>
              <a:t>Reduce drastically the purging of meat juice in the bag</a:t>
            </a:r>
          </a:p>
          <a:p>
            <a:pPr>
              <a:buFont typeface="Arial" panose="020B0604020202020204" pitchFamily="34" charset="0"/>
              <a:buChar char="•"/>
            </a:pPr>
            <a:r>
              <a:rPr lang="en-GB" sz="1800" b="1" dirty="0" smtClean="0">
                <a:solidFill>
                  <a:schemeClr val="tx1">
                    <a:lumMod val="50000"/>
                    <a:lumOff val="50000"/>
                  </a:schemeClr>
                </a:solidFill>
              </a:rPr>
              <a:t>Eliminate the bad odour when opening the packaging.</a:t>
            </a:r>
            <a:endParaRPr lang="en-GB" sz="1800" b="1" dirty="0">
              <a:solidFill>
                <a:schemeClr val="tx1">
                  <a:lumMod val="50000"/>
                  <a:lumOff val="50000"/>
                </a:schemeClr>
              </a:solidFill>
            </a:endParaRPr>
          </a:p>
        </p:txBody>
      </p:sp>
      <p:sp>
        <p:nvSpPr>
          <p:cNvPr id="4" name="Slide Number Placeholder 3"/>
          <p:cNvSpPr>
            <a:spLocks noGrp="1"/>
          </p:cNvSpPr>
          <p:nvPr>
            <p:ph type="sldNum" sz="quarter" idx="10"/>
          </p:nvPr>
        </p:nvSpPr>
        <p:spPr/>
        <p:txBody>
          <a:bodyPr/>
          <a:lstStyle/>
          <a:p>
            <a:pPr>
              <a:defRPr/>
            </a:pPr>
            <a:fld id="{A32019D1-5129-4976-A0EB-D6ACB20DB30D}" type="slidenum">
              <a:rPr lang="en-GB" smtClean="0"/>
              <a:pPr>
                <a:defRPr/>
              </a:pPr>
              <a:t>16</a:t>
            </a:fld>
            <a:endParaRPr lang="en-GB" dirty="0"/>
          </a:p>
        </p:txBody>
      </p:sp>
      <p:sp>
        <p:nvSpPr>
          <p:cNvPr id="2" name="Title 1"/>
          <p:cNvSpPr>
            <a:spLocks noGrp="1"/>
          </p:cNvSpPr>
          <p:nvPr>
            <p:ph type="title"/>
          </p:nvPr>
        </p:nvSpPr>
        <p:spPr>
          <a:xfrm>
            <a:off x="576263" y="562408"/>
            <a:ext cx="8229600" cy="1143000"/>
          </a:xfrm>
        </p:spPr>
        <p:txBody>
          <a:bodyPr/>
          <a:lstStyle/>
          <a:p>
            <a:r>
              <a:rPr lang="en-GB" sz="2400" dirty="0" smtClean="0"/>
              <a:t>Conclusion</a:t>
            </a:r>
            <a:endParaRPr lang="en-GB" sz="2400" dirty="0"/>
          </a:p>
        </p:txBody>
      </p:sp>
      <p:sp>
        <p:nvSpPr>
          <p:cNvPr id="6" name="TextBox 5"/>
          <p:cNvSpPr txBox="1"/>
          <p:nvPr/>
        </p:nvSpPr>
        <p:spPr>
          <a:xfrm>
            <a:off x="415609" y="55417"/>
            <a:ext cx="6563015" cy="400110"/>
          </a:xfrm>
          <a:prstGeom prst="rect">
            <a:avLst/>
          </a:prstGeom>
          <a:noFill/>
        </p:spPr>
        <p:txBody>
          <a:bodyPr wrap="none" rtlCol="0">
            <a:spAutoFit/>
          </a:bodyPr>
          <a:lstStyle/>
          <a:p>
            <a:r>
              <a:rPr lang="en-GB" sz="2000" b="1" dirty="0" smtClean="0">
                <a:solidFill>
                  <a:schemeClr val="bg1"/>
                </a:solidFill>
              </a:rPr>
              <a:t>Increasing shelf-life of vacuum packaged fresh meat</a:t>
            </a:r>
            <a:endParaRPr lang="en-GB" sz="2000" b="1" dirty="0">
              <a:solidFill>
                <a:schemeClr val="bg1"/>
              </a:solidFill>
            </a:endParaRPr>
          </a:p>
        </p:txBody>
      </p:sp>
    </p:spTree>
    <p:extLst>
      <p:ext uri="{BB962C8B-B14F-4D97-AF65-F5344CB8AC3E}">
        <p14:creationId xmlns:p14="http://schemas.microsoft.com/office/powerpoint/2010/main" val="6063845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32019D1-5129-4976-A0EB-D6ACB20DB30D}" type="slidenum">
              <a:rPr lang="en-GB" smtClean="0"/>
              <a:pPr>
                <a:defRPr/>
              </a:pPr>
              <a:t>17</a:t>
            </a:fld>
            <a:endParaRPr lang="en-GB" dirty="0"/>
          </a:p>
        </p:txBody>
      </p:sp>
      <p:sp>
        <p:nvSpPr>
          <p:cNvPr id="2" name="Title 1"/>
          <p:cNvSpPr>
            <a:spLocks noGrp="1"/>
          </p:cNvSpPr>
          <p:nvPr>
            <p:ph type="title"/>
          </p:nvPr>
        </p:nvSpPr>
        <p:spPr>
          <a:xfrm>
            <a:off x="576263" y="554201"/>
            <a:ext cx="8229600" cy="1466849"/>
          </a:xfrm>
        </p:spPr>
        <p:txBody>
          <a:bodyPr/>
          <a:lstStyle/>
          <a:p>
            <a:pPr lvl="2"/>
            <a:r>
              <a:rPr lang="en-GB" sz="2400" dirty="0" smtClean="0"/>
              <a:t>Example 2:</a:t>
            </a:r>
            <a:br>
              <a:rPr lang="en-GB" sz="2400" dirty="0" smtClean="0"/>
            </a:br>
            <a:r>
              <a:rPr lang="en-GB" sz="2400" dirty="0" smtClean="0"/>
              <a:t>Dual Compartment Pouch with Frangible Seal</a:t>
            </a:r>
            <a:br>
              <a:rPr lang="en-GB" sz="2400" dirty="0" smtClean="0"/>
            </a:br>
            <a:r>
              <a:rPr lang="en-GB" sz="2400" dirty="0" smtClean="0">
                <a:solidFill>
                  <a:srgbClr val="0070C0"/>
                </a:solidFill>
              </a:rPr>
              <a:t/>
            </a:r>
            <a:br>
              <a:rPr lang="en-GB" sz="2400" dirty="0" smtClean="0">
                <a:solidFill>
                  <a:srgbClr val="0070C0"/>
                </a:solidFill>
              </a:rPr>
            </a:br>
            <a:endParaRPr lang="en-GB" sz="2400" dirty="0"/>
          </a:p>
        </p:txBody>
      </p:sp>
      <p:sp>
        <p:nvSpPr>
          <p:cNvPr id="6" name="AutoShape 7"/>
          <p:cNvSpPr>
            <a:spLocks noChangeArrowheads="1"/>
          </p:cNvSpPr>
          <p:nvPr/>
        </p:nvSpPr>
        <p:spPr bwMode="auto">
          <a:xfrm>
            <a:off x="206064" y="5595193"/>
            <a:ext cx="8309804" cy="1019304"/>
          </a:xfrm>
          <a:prstGeom prst="roundRect">
            <a:avLst>
              <a:gd name="adj" fmla="val 14824"/>
            </a:avLst>
          </a:prstGeom>
          <a:gradFill rotWithShape="1">
            <a:gsLst>
              <a:gs pos="0">
                <a:srgbClr val="F8F8F8"/>
              </a:gs>
              <a:gs pos="100000">
                <a:srgbClr val="C0C0C0"/>
              </a:gs>
            </a:gsLst>
            <a:lin ang="5400000" scaled="1"/>
          </a:gradFill>
          <a:ln w="9525" algn="ctr">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2058" tIns="0" rIns="82058" bIns="0" anchor="ctr"/>
          <a:lstStyle/>
          <a:p>
            <a:pPr defTabSz="819150"/>
            <a:r>
              <a:rPr lang="en-GB" b="1" dirty="0" smtClean="0">
                <a:solidFill>
                  <a:schemeClr val="tx2"/>
                </a:solidFill>
                <a:latin typeface="Arial" charset="0"/>
              </a:rPr>
              <a:t>“Problem to solve : long shelf life + food safety at min cost”  .</a:t>
            </a:r>
            <a:endParaRPr lang="en-GB" b="1" dirty="0">
              <a:solidFill>
                <a:schemeClr val="tx2"/>
              </a:solidFill>
              <a:latin typeface="Arial" charset="0"/>
            </a:endParaRPr>
          </a:p>
        </p:txBody>
      </p:sp>
      <p:sp>
        <p:nvSpPr>
          <p:cNvPr id="9" name="TextBox 8"/>
          <p:cNvSpPr txBox="1"/>
          <p:nvPr/>
        </p:nvSpPr>
        <p:spPr>
          <a:xfrm>
            <a:off x="401754" y="55417"/>
            <a:ext cx="7240508" cy="400110"/>
          </a:xfrm>
          <a:prstGeom prst="rect">
            <a:avLst/>
          </a:prstGeom>
          <a:noFill/>
        </p:spPr>
        <p:txBody>
          <a:bodyPr wrap="none" rtlCol="0">
            <a:spAutoFit/>
          </a:bodyPr>
          <a:lstStyle/>
          <a:p>
            <a:r>
              <a:rPr lang="en-GB" sz="2000" b="1" dirty="0" smtClean="0">
                <a:solidFill>
                  <a:schemeClr val="bg1"/>
                </a:solidFill>
              </a:rPr>
              <a:t>PACKAGING INNOVATION THAT REDUCES FOOD WASTE</a:t>
            </a:r>
            <a:endParaRPr lang="en-GB" sz="2000" b="1" dirty="0">
              <a:solidFill>
                <a:schemeClr val="bg1"/>
              </a:solidFill>
            </a:endParaRPr>
          </a:p>
        </p:txBody>
      </p:sp>
      <p:pic>
        <p:nvPicPr>
          <p:cNvPr id="10" name="Picture 3" descr="C:\Users\el0064\Pictures\P&amp;IP Pictures\DCP\FL's video\DCP pic vide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55" y="1523843"/>
            <a:ext cx="6164000" cy="389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4324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264" y="1692275"/>
            <a:ext cx="4455150" cy="3436851"/>
          </a:xfrm>
        </p:spPr>
        <p:txBody>
          <a:bodyPr/>
          <a:lstStyle/>
          <a:p>
            <a:pPr>
              <a:spcBef>
                <a:spcPts val="600"/>
              </a:spcBef>
            </a:pPr>
            <a:endParaRPr lang="en-GB" sz="1800" b="1" dirty="0" smtClean="0">
              <a:solidFill>
                <a:schemeClr val="tx1">
                  <a:lumMod val="50000"/>
                  <a:lumOff val="50000"/>
                </a:schemeClr>
              </a:solidFill>
            </a:endParaRPr>
          </a:p>
          <a:p>
            <a:pPr>
              <a:spcBef>
                <a:spcPts val="600"/>
              </a:spcBef>
            </a:pPr>
            <a:r>
              <a:rPr lang="en-GB" sz="1800" b="1" dirty="0" smtClean="0">
                <a:solidFill>
                  <a:schemeClr val="tx1">
                    <a:lumMod val="50000"/>
                    <a:lumOff val="50000"/>
                  </a:schemeClr>
                </a:solidFill>
              </a:rPr>
              <a:t>A  pouch with two or more compartments, separated by a frangible seal. </a:t>
            </a:r>
          </a:p>
          <a:p>
            <a:pPr>
              <a:spcBef>
                <a:spcPts val="600"/>
              </a:spcBef>
            </a:pPr>
            <a:endParaRPr lang="en-GB" sz="1800" b="1" dirty="0" smtClean="0">
              <a:solidFill>
                <a:schemeClr val="tx1">
                  <a:lumMod val="50000"/>
                  <a:lumOff val="50000"/>
                </a:schemeClr>
              </a:solidFill>
            </a:endParaRPr>
          </a:p>
          <a:p>
            <a:pPr>
              <a:spcBef>
                <a:spcPts val="600"/>
              </a:spcBef>
            </a:pPr>
            <a:r>
              <a:rPr lang="en-GB" sz="1800" b="1" dirty="0" smtClean="0">
                <a:solidFill>
                  <a:schemeClr val="tx1">
                    <a:lumMod val="50000"/>
                    <a:lumOff val="50000"/>
                  </a:schemeClr>
                </a:solidFill>
              </a:rPr>
              <a:t>Squeezing the pouch bursts the internal seal allowing the content of the compartments to mix, without disturbing the outside seal. </a:t>
            </a:r>
          </a:p>
        </p:txBody>
      </p:sp>
      <p:sp>
        <p:nvSpPr>
          <p:cNvPr id="7" name="Slide Number Placeholder 6"/>
          <p:cNvSpPr>
            <a:spLocks noGrp="1"/>
          </p:cNvSpPr>
          <p:nvPr>
            <p:ph type="sldNum" sz="quarter" idx="10"/>
          </p:nvPr>
        </p:nvSpPr>
        <p:spPr/>
        <p:txBody>
          <a:bodyPr/>
          <a:lstStyle/>
          <a:p>
            <a:pPr>
              <a:defRPr/>
            </a:pPr>
            <a:fld id="{A32019D1-5129-4976-A0EB-D6ACB20DB30D}" type="slidenum">
              <a:rPr lang="en-GB" smtClean="0"/>
              <a:pPr>
                <a:defRPr/>
              </a:pPr>
              <a:t>18</a:t>
            </a:fld>
            <a:endParaRPr lang="en-GB" dirty="0"/>
          </a:p>
        </p:txBody>
      </p:sp>
      <p:sp>
        <p:nvSpPr>
          <p:cNvPr id="2" name="Title 1"/>
          <p:cNvSpPr>
            <a:spLocks noGrp="1"/>
          </p:cNvSpPr>
          <p:nvPr>
            <p:ph type="title"/>
          </p:nvPr>
        </p:nvSpPr>
        <p:spPr/>
        <p:txBody>
          <a:bodyPr/>
          <a:lstStyle/>
          <a:p>
            <a:r>
              <a:rPr lang="en-GB" sz="2400" dirty="0" smtClean="0"/>
              <a:t>Dual Compartment Pouch with frangible seal </a:t>
            </a:r>
            <a:br>
              <a:rPr lang="en-GB" sz="2400" dirty="0" smtClean="0"/>
            </a:br>
            <a:r>
              <a:rPr lang="en-GB" sz="2400" i="1" dirty="0" smtClean="0">
                <a:solidFill>
                  <a:schemeClr val="accent3"/>
                </a:solidFill>
              </a:rPr>
              <a:t>A Breakthrough in Food Packaging</a:t>
            </a:r>
            <a:endParaRPr lang="en-GB" sz="2400" i="1" dirty="0">
              <a:solidFill>
                <a:schemeClr val="accent3"/>
              </a:solidFill>
            </a:endParaRPr>
          </a:p>
        </p:txBody>
      </p:sp>
      <p:sp>
        <p:nvSpPr>
          <p:cNvPr id="6" name="TextBox 5"/>
          <p:cNvSpPr txBox="1"/>
          <p:nvPr/>
        </p:nvSpPr>
        <p:spPr>
          <a:xfrm>
            <a:off x="4186722" y="5159779"/>
            <a:ext cx="4749510" cy="1554272"/>
          </a:xfrm>
          <a:prstGeom prst="rect">
            <a:avLst/>
          </a:prstGeom>
          <a:noFill/>
        </p:spPr>
        <p:txBody>
          <a:bodyPr wrap="square" rtlCol="0">
            <a:spAutoFit/>
          </a:bodyPr>
          <a:lstStyle/>
          <a:p>
            <a:pPr>
              <a:spcBef>
                <a:spcPts val="600"/>
              </a:spcBef>
            </a:pPr>
            <a:r>
              <a:rPr lang="en-GB" sz="1600" b="1" dirty="0" smtClean="0">
                <a:solidFill>
                  <a:srgbClr val="C00000"/>
                </a:solidFill>
              </a:rPr>
              <a:t>When you think of Frangible Pouch, think: </a:t>
            </a:r>
          </a:p>
          <a:p>
            <a:pPr>
              <a:spcBef>
                <a:spcPts val="600"/>
              </a:spcBef>
              <a:buFont typeface="Wingdings" panose="05000000000000000000" pitchFamily="2" charset="2"/>
              <a:buChar char="ü"/>
            </a:pPr>
            <a:r>
              <a:rPr lang="en-GB" sz="1600" b="1" dirty="0" smtClean="0">
                <a:solidFill>
                  <a:srgbClr val="C00000"/>
                </a:solidFill>
              </a:rPr>
              <a:t>FOOD SECURITY</a:t>
            </a:r>
          </a:p>
          <a:p>
            <a:pPr>
              <a:spcBef>
                <a:spcPts val="600"/>
              </a:spcBef>
              <a:buFont typeface="Wingdings" panose="05000000000000000000" pitchFamily="2" charset="2"/>
              <a:buChar char="ü"/>
            </a:pPr>
            <a:r>
              <a:rPr lang="en-GB" sz="1600" b="1" dirty="0" smtClean="0">
                <a:solidFill>
                  <a:srgbClr val="C00000"/>
                </a:solidFill>
              </a:rPr>
              <a:t>PRODUCT LIFE EXTENSION</a:t>
            </a:r>
          </a:p>
          <a:p>
            <a:pPr>
              <a:spcBef>
                <a:spcPts val="600"/>
              </a:spcBef>
              <a:buFont typeface="Wingdings" panose="05000000000000000000" pitchFamily="2" charset="2"/>
              <a:buChar char="ü"/>
            </a:pPr>
            <a:r>
              <a:rPr lang="en-GB" sz="1600" b="1" dirty="0" smtClean="0">
                <a:solidFill>
                  <a:srgbClr val="C00000"/>
                </a:solidFill>
              </a:rPr>
              <a:t>CONTROLLED PRODUCT ACTIVATION</a:t>
            </a:r>
          </a:p>
          <a:p>
            <a:endParaRPr lang="en-GB" sz="1600" dirty="0">
              <a:solidFill>
                <a:srgbClr val="C00000"/>
              </a:solidFill>
            </a:endParaRPr>
          </a:p>
        </p:txBody>
      </p:sp>
      <p:sp>
        <p:nvSpPr>
          <p:cNvPr id="8" name="TextBox 7"/>
          <p:cNvSpPr txBox="1"/>
          <p:nvPr/>
        </p:nvSpPr>
        <p:spPr>
          <a:xfrm>
            <a:off x="1496291" y="69264"/>
            <a:ext cx="5739072" cy="400110"/>
          </a:xfrm>
          <a:prstGeom prst="rect">
            <a:avLst/>
          </a:prstGeom>
          <a:noFill/>
        </p:spPr>
        <p:txBody>
          <a:bodyPr wrap="none" rtlCol="0">
            <a:spAutoFit/>
          </a:bodyPr>
          <a:lstStyle/>
          <a:p>
            <a:r>
              <a:rPr lang="en-GB" sz="2000" b="1" dirty="0" smtClean="0">
                <a:solidFill>
                  <a:schemeClr val="bg1"/>
                </a:solidFill>
              </a:rPr>
              <a:t>Dual Compartment Pouch with Frangible Seal</a:t>
            </a:r>
            <a:endParaRPr lang="en-GB" sz="2000" b="1" dirty="0">
              <a:solidFill>
                <a:schemeClr val="bg1"/>
              </a:solidFill>
            </a:endParaRPr>
          </a:p>
        </p:txBody>
      </p:sp>
      <p:grpSp>
        <p:nvGrpSpPr>
          <p:cNvPr id="9" name="Group 8"/>
          <p:cNvGrpSpPr/>
          <p:nvPr/>
        </p:nvGrpSpPr>
        <p:grpSpPr>
          <a:xfrm>
            <a:off x="5031414" y="1759322"/>
            <a:ext cx="3060125" cy="3117478"/>
            <a:chOff x="1066800" y="3610187"/>
            <a:chExt cx="2998659" cy="2943013"/>
          </a:xfrm>
        </p:grpSpPr>
        <p:sp>
          <p:nvSpPr>
            <p:cNvPr id="10" name="Freeform 9"/>
            <p:cNvSpPr/>
            <p:nvPr/>
          </p:nvSpPr>
          <p:spPr>
            <a:xfrm>
              <a:off x="2566858" y="4531132"/>
              <a:ext cx="1498601" cy="2022068"/>
            </a:xfrm>
            <a:custGeom>
              <a:avLst/>
              <a:gdLst>
                <a:gd name="connsiteX0" fmla="*/ 2057400 w 2057400"/>
                <a:gd name="connsiteY0" fmla="*/ 0 h 2243666"/>
                <a:gd name="connsiteX1" fmla="*/ 2057400 w 2057400"/>
                <a:gd name="connsiteY1" fmla="*/ 0 h 2243666"/>
                <a:gd name="connsiteX2" fmla="*/ 1947334 w 2057400"/>
                <a:gd name="connsiteY2" fmla="*/ 8466 h 2243666"/>
                <a:gd name="connsiteX3" fmla="*/ 1921934 w 2057400"/>
                <a:gd name="connsiteY3" fmla="*/ 16933 h 2243666"/>
                <a:gd name="connsiteX4" fmla="*/ 1862667 w 2057400"/>
                <a:gd name="connsiteY4" fmla="*/ 59266 h 2243666"/>
                <a:gd name="connsiteX5" fmla="*/ 1820334 w 2057400"/>
                <a:gd name="connsiteY5" fmla="*/ 84666 h 2243666"/>
                <a:gd name="connsiteX6" fmla="*/ 1769534 w 2057400"/>
                <a:gd name="connsiteY6" fmla="*/ 110066 h 2243666"/>
                <a:gd name="connsiteX7" fmla="*/ 1447800 w 2057400"/>
                <a:gd name="connsiteY7" fmla="*/ 110066 h 2243666"/>
                <a:gd name="connsiteX8" fmla="*/ 1422400 w 2057400"/>
                <a:gd name="connsiteY8" fmla="*/ 118533 h 2243666"/>
                <a:gd name="connsiteX9" fmla="*/ 1337734 w 2057400"/>
                <a:gd name="connsiteY9" fmla="*/ 127000 h 2243666"/>
                <a:gd name="connsiteX10" fmla="*/ 1303867 w 2057400"/>
                <a:gd name="connsiteY10" fmla="*/ 143933 h 2243666"/>
                <a:gd name="connsiteX11" fmla="*/ 1253067 w 2057400"/>
                <a:gd name="connsiteY11" fmla="*/ 169333 h 2243666"/>
                <a:gd name="connsiteX12" fmla="*/ 1176867 w 2057400"/>
                <a:gd name="connsiteY12" fmla="*/ 177800 h 2243666"/>
                <a:gd name="connsiteX13" fmla="*/ 1126067 w 2057400"/>
                <a:gd name="connsiteY13" fmla="*/ 186266 h 2243666"/>
                <a:gd name="connsiteX14" fmla="*/ 1058334 w 2057400"/>
                <a:gd name="connsiteY14" fmla="*/ 194733 h 2243666"/>
                <a:gd name="connsiteX15" fmla="*/ 1032934 w 2057400"/>
                <a:gd name="connsiteY15" fmla="*/ 203200 h 2243666"/>
                <a:gd name="connsiteX16" fmla="*/ 990600 w 2057400"/>
                <a:gd name="connsiteY16" fmla="*/ 194733 h 2243666"/>
                <a:gd name="connsiteX17" fmla="*/ 990600 w 2057400"/>
                <a:gd name="connsiteY17" fmla="*/ 296333 h 2243666"/>
                <a:gd name="connsiteX18" fmla="*/ 956734 w 2057400"/>
                <a:gd name="connsiteY18" fmla="*/ 381000 h 2243666"/>
                <a:gd name="connsiteX19" fmla="*/ 914400 w 2057400"/>
                <a:gd name="connsiteY19" fmla="*/ 448733 h 2243666"/>
                <a:gd name="connsiteX20" fmla="*/ 846667 w 2057400"/>
                <a:gd name="connsiteY20" fmla="*/ 516466 h 2243666"/>
                <a:gd name="connsiteX21" fmla="*/ 770467 w 2057400"/>
                <a:gd name="connsiteY21" fmla="*/ 567266 h 2243666"/>
                <a:gd name="connsiteX22" fmla="*/ 677334 w 2057400"/>
                <a:gd name="connsiteY22" fmla="*/ 601133 h 2243666"/>
                <a:gd name="connsiteX23" fmla="*/ 499534 w 2057400"/>
                <a:gd name="connsiteY23" fmla="*/ 618066 h 2243666"/>
                <a:gd name="connsiteX24" fmla="*/ 347134 w 2057400"/>
                <a:gd name="connsiteY24" fmla="*/ 618066 h 2243666"/>
                <a:gd name="connsiteX25" fmla="*/ 0 w 2057400"/>
                <a:gd name="connsiteY25" fmla="*/ 618066 h 2243666"/>
                <a:gd name="connsiteX26" fmla="*/ 0 w 2057400"/>
                <a:gd name="connsiteY26" fmla="*/ 1938866 h 2243666"/>
                <a:gd name="connsiteX27" fmla="*/ 16934 w 2057400"/>
                <a:gd name="connsiteY27" fmla="*/ 2040466 h 2243666"/>
                <a:gd name="connsiteX28" fmla="*/ 76200 w 2057400"/>
                <a:gd name="connsiteY28" fmla="*/ 2116666 h 2243666"/>
                <a:gd name="connsiteX29" fmla="*/ 135467 w 2057400"/>
                <a:gd name="connsiteY29" fmla="*/ 2192866 h 2243666"/>
                <a:gd name="connsiteX30" fmla="*/ 211667 w 2057400"/>
                <a:gd name="connsiteY30" fmla="*/ 2218266 h 2243666"/>
                <a:gd name="connsiteX31" fmla="*/ 304800 w 2057400"/>
                <a:gd name="connsiteY31" fmla="*/ 2243666 h 2243666"/>
                <a:gd name="connsiteX32" fmla="*/ 1794934 w 2057400"/>
                <a:gd name="connsiteY32" fmla="*/ 2243666 h 2243666"/>
                <a:gd name="connsiteX33" fmla="*/ 1888067 w 2057400"/>
                <a:gd name="connsiteY33" fmla="*/ 2192866 h 2243666"/>
                <a:gd name="connsiteX34" fmla="*/ 1981200 w 2057400"/>
                <a:gd name="connsiteY34" fmla="*/ 2125133 h 2243666"/>
                <a:gd name="connsiteX35" fmla="*/ 2032000 w 2057400"/>
                <a:gd name="connsiteY35" fmla="*/ 1989666 h 2243666"/>
                <a:gd name="connsiteX36" fmla="*/ 2057400 w 2057400"/>
                <a:gd name="connsiteY36" fmla="*/ 1862666 h 2243666"/>
                <a:gd name="connsiteX37" fmla="*/ 2057400 w 2057400"/>
                <a:gd name="connsiteY37" fmla="*/ 0 h 2243666"/>
                <a:gd name="connsiteX0" fmla="*/ 2057400 w 2057400"/>
                <a:gd name="connsiteY0" fmla="*/ 0 h 2243666"/>
                <a:gd name="connsiteX1" fmla="*/ 2057400 w 2057400"/>
                <a:gd name="connsiteY1" fmla="*/ 0 h 2243666"/>
                <a:gd name="connsiteX2" fmla="*/ 1947334 w 2057400"/>
                <a:gd name="connsiteY2" fmla="*/ 8466 h 2243666"/>
                <a:gd name="connsiteX3" fmla="*/ 1921934 w 2057400"/>
                <a:gd name="connsiteY3" fmla="*/ 16933 h 2243666"/>
                <a:gd name="connsiteX4" fmla="*/ 1862667 w 2057400"/>
                <a:gd name="connsiteY4" fmla="*/ 59266 h 2243666"/>
                <a:gd name="connsiteX5" fmla="*/ 1820334 w 2057400"/>
                <a:gd name="connsiteY5" fmla="*/ 84666 h 2243666"/>
                <a:gd name="connsiteX6" fmla="*/ 1769534 w 2057400"/>
                <a:gd name="connsiteY6" fmla="*/ 110066 h 2243666"/>
                <a:gd name="connsiteX7" fmla="*/ 1447800 w 2057400"/>
                <a:gd name="connsiteY7" fmla="*/ 110066 h 2243666"/>
                <a:gd name="connsiteX8" fmla="*/ 1422400 w 2057400"/>
                <a:gd name="connsiteY8" fmla="*/ 118533 h 2243666"/>
                <a:gd name="connsiteX9" fmla="*/ 1337734 w 2057400"/>
                <a:gd name="connsiteY9" fmla="*/ 127000 h 2243666"/>
                <a:gd name="connsiteX10" fmla="*/ 1303867 w 2057400"/>
                <a:gd name="connsiteY10" fmla="*/ 143933 h 2243666"/>
                <a:gd name="connsiteX11" fmla="*/ 1253067 w 2057400"/>
                <a:gd name="connsiteY11" fmla="*/ 169333 h 2243666"/>
                <a:gd name="connsiteX12" fmla="*/ 1176867 w 2057400"/>
                <a:gd name="connsiteY12" fmla="*/ 177800 h 2243666"/>
                <a:gd name="connsiteX13" fmla="*/ 1126067 w 2057400"/>
                <a:gd name="connsiteY13" fmla="*/ 186266 h 2243666"/>
                <a:gd name="connsiteX14" fmla="*/ 1058334 w 2057400"/>
                <a:gd name="connsiteY14" fmla="*/ 194733 h 2243666"/>
                <a:gd name="connsiteX15" fmla="*/ 1032934 w 2057400"/>
                <a:gd name="connsiteY15" fmla="*/ 203200 h 2243666"/>
                <a:gd name="connsiteX16" fmla="*/ 990600 w 2057400"/>
                <a:gd name="connsiteY16" fmla="*/ 194733 h 2243666"/>
                <a:gd name="connsiteX17" fmla="*/ 990600 w 2057400"/>
                <a:gd name="connsiteY17" fmla="*/ 296333 h 2243666"/>
                <a:gd name="connsiteX18" fmla="*/ 956734 w 2057400"/>
                <a:gd name="connsiteY18" fmla="*/ 381000 h 2243666"/>
                <a:gd name="connsiteX19" fmla="*/ 914400 w 2057400"/>
                <a:gd name="connsiteY19" fmla="*/ 448733 h 2243666"/>
                <a:gd name="connsiteX20" fmla="*/ 846667 w 2057400"/>
                <a:gd name="connsiteY20" fmla="*/ 516466 h 2243666"/>
                <a:gd name="connsiteX21" fmla="*/ 770467 w 2057400"/>
                <a:gd name="connsiteY21" fmla="*/ 567266 h 2243666"/>
                <a:gd name="connsiteX22" fmla="*/ 677334 w 2057400"/>
                <a:gd name="connsiteY22" fmla="*/ 601133 h 2243666"/>
                <a:gd name="connsiteX23" fmla="*/ 499534 w 2057400"/>
                <a:gd name="connsiteY23" fmla="*/ 618066 h 2243666"/>
                <a:gd name="connsiteX24" fmla="*/ 347134 w 2057400"/>
                <a:gd name="connsiteY24" fmla="*/ 618066 h 2243666"/>
                <a:gd name="connsiteX25" fmla="*/ 0 w 2057400"/>
                <a:gd name="connsiteY25" fmla="*/ 618066 h 2243666"/>
                <a:gd name="connsiteX26" fmla="*/ 0 w 2057400"/>
                <a:gd name="connsiteY26" fmla="*/ 1938866 h 2243666"/>
                <a:gd name="connsiteX27" fmla="*/ 16934 w 2057400"/>
                <a:gd name="connsiteY27" fmla="*/ 2040466 h 2243666"/>
                <a:gd name="connsiteX28" fmla="*/ 76200 w 2057400"/>
                <a:gd name="connsiteY28" fmla="*/ 2116666 h 2243666"/>
                <a:gd name="connsiteX29" fmla="*/ 135467 w 2057400"/>
                <a:gd name="connsiteY29" fmla="*/ 2192866 h 2243666"/>
                <a:gd name="connsiteX30" fmla="*/ 211667 w 2057400"/>
                <a:gd name="connsiteY30" fmla="*/ 2218266 h 2243666"/>
                <a:gd name="connsiteX31" fmla="*/ 304800 w 2057400"/>
                <a:gd name="connsiteY31" fmla="*/ 2243666 h 2243666"/>
                <a:gd name="connsiteX32" fmla="*/ 1794934 w 2057400"/>
                <a:gd name="connsiteY32" fmla="*/ 2243666 h 2243666"/>
                <a:gd name="connsiteX33" fmla="*/ 1957339 w 2057400"/>
                <a:gd name="connsiteY33" fmla="*/ 2228397 h 2243666"/>
                <a:gd name="connsiteX34" fmla="*/ 1981200 w 2057400"/>
                <a:gd name="connsiteY34" fmla="*/ 2125133 h 2243666"/>
                <a:gd name="connsiteX35" fmla="*/ 2032000 w 2057400"/>
                <a:gd name="connsiteY35" fmla="*/ 1989666 h 2243666"/>
                <a:gd name="connsiteX36" fmla="*/ 2057400 w 2057400"/>
                <a:gd name="connsiteY36" fmla="*/ 1862666 h 2243666"/>
                <a:gd name="connsiteX37" fmla="*/ 2057400 w 2057400"/>
                <a:gd name="connsiteY37" fmla="*/ 0 h 2243666"/>
                <a:gd name="connsiteX0" fmla="*/ 2057400 w 2057400"/>
                <a:gd name="connsiteY0" fmla="*/ 0 h 2243666"/>
                <a:gd name="connsiteX1" fmla="*/ 2057400 w 2057400"/>
                <a:gd name="connsiteY1" fmla="*/ 0 h 2243666"/>
                <a:gd name="connsiteX2" fmla="*/ 1947334 w 2057400"/>
                <a:gd name="connsiteY2" fmla="*/ 8466 h 2243666"/>
                <a:gd name="connsiteX3" fmla="*/ 1921934 w 2057400"/>
                <a:gd name="connsiteY3" fmla="*/ 16933 h 2243666"/>
                <a:gd name="connsiteX4" fmla="*/ 1862667 w 2057400"/>
                <a:gd name="connsiteY4" fmla="*/ 59266 h 2243666"/>
                <a:gd name="connsiteX5" fmla="*/ 1820334 w 2057400"/>
                <a:gd name="connsiteY5" fmla="*/ 84666 h 2243666"/>
                <a:gd name="connsiteX6" fmla="*/ 1769534 w 2057400"/>
                <a:gd name="connsiteY6" fmla="*/ 110066 h 2243666"/>
                <a:gd name="connsiteX7" fmla="*/ 1447800 w 2057400"/>
                <a:gd name="connsiteY7" fmla="*/ 110066 h 2243666"/>
                <a:gd name="connsiteX8" fmla="*/ 1422400 w 2057400"/>
                <a:gd name="connsiteY8" fmla="*/ 118533 h 2243666"/>
                <a:gd name="connsiteX9" fmla="*/ 1337734 w 2057400"/>
                <a:gd name="connsiteY9" fmla="*/ 127000 h 2243666"/>
                <a:gd name="connsiteX10" fmla="*/ 1303867 w 2057400"/>
                <a:gd name="connsiteY10" fmla="*/ 143933 h 2243666"/>
                <a:gd name="connsiteX11" fmla="*/ 1253067 w 2057400"/>
                <a:gd name="connsiteY11" fmla="*/ 169333 h 2243666"/>
                <a:gd name="connsiteX12" fmla="*/ 1176867 w 2057400"/>
                <a:gd name="connsiteY12" fmla="*/ 177800 h 2243666"/>
                <a:gd name="connsiteX13" fmla="*/ 1126067 w 2057400"/>
                <a:gd name="connsiteY13" fmla="*/ 186266 h 2243666"/>
                <a:gd name="connsiteX14" fmla="*/ 1058334 w 2057400"/>
                <a:gd name="connsiteY14" fmla="*/ 194733 h 2243666"/>
                <a:gd name="connsiteX15" fmla="*/ 1032934 w 2057400"/>
                <a:gd name="connsiteY15" fmla="*/ 203200 h 2243666"/>
                <a:gd name="connsiteX16" fmla="*/ 990600 w 2057400"/>
                <a:gd name="connsiteY16" fmla="*/ 194733 h 2243666"/>
                <a:gd name="connsiteX17" fmla="*/ 990600 w 2057400"/>
                <a:gd name="connsiteY17" fmla="*/ 296333 h 2243666"/>
                <a:gd name="connsiteX18" fmla="*/ 956734 w 2057400"/>
                <a:gd name="connsiteY18" fmla="*/ 381000 h 2243666"/>
                <a:gd name="connsiteX19" fmla="*/ 914400 w 2057400"/>
                <a:gd name="connsiteY19" fmla="*/ 448733 h 2243666"/>
                <a:gd name="connsiteX20" fmla="*/ 846667 w 2057400"/>
                <a:gd name="connsiteY20" fmla="*/ 516466 h 2243666"/>
                <a:gd name="connsiteX21" fmla="*/ 770467 w 2057400"/>
                <a:gd name="connsiteY21" fmla="*/ 567266 h 2243666"/>
                <a:gd name="connsiteX22" fmla="*/ 677334 w 2057400"/>
                <a:gd name="connsiteY22" fmla="*/ 601133 h 2243666"/>
                <a:gd name="connsiteX23" fmla="*/ 499534 w 2057400"/>
                <a:gd name="connsiteY23" fmla="*/ 618066 h 2243666"/>
                <a:gd name="connsiteX24" fmla="*/ 347134 w 2057400"/>
                <a:gd name="connsiteY24" fmla="*/ 618066 h 2243666"/>
                <a:gd name="connsiteX25" fmla="*/ 0 w 2057400"/>
                <a:gd name="connsiteY25" fmla="*/ 618066 h 2243666"/>
                <a:gd name="connsiteX26" fmla="*/ 0 w 2057400"/>
                <a:gd name="connsiteY26" fmla="*/ 1938866 h 2243666"/>
                <a:gd name="connsiteX27" fmla="*/ 16934 w 2057400"/>
                <a:gd name="connsiteY27" fmla="*/ 2040466 h 2243666"/>
                <a:gd name="connsiteX28" fmla="*/ 76200 w 2057400"/>
                <a:gd name="connsiteY28" fmla="*/ 2116666 h 2243666"/>
                <a:gd name="connsiteX29" fmla="*/ 135467 w 2057400"/>
                <a:gd name="connsiteY29" fmla="*/ 2192866 h 2243666"/>
                <a:gd name="connsiteX30" fmla="*/ 211667 w 2057400"/>
                <a:gd name="connsiteY30" fmla="*/ 2218266 h 2243666"/>
                <a:gd name="connsiteX31" fmla="*/ 304800 w 2057400"/>
                <a:gd name="connsiteY31" fmla="*/ 2243666 h 2243666"/>
                <a:gd name="connsiteX32" fmla="*/ 1794934 w 2057400"/>
                <a:gd name="connsiteY32" fmla="*/ 2243666 h 2243666"/>
                <a:gd name="connsiteX33" fmla="*/ 1957339 w 2057400"/>
                <a:gd name="connsiteY33" fmla="*/ 2228397 h 2243666"/>
                <a:gd name="connsiteX34" fmla="*/ 2008909 w 2057400"/>
                <a:gd name="connsiteY34" fmla="*/ 2160664 h 2243666"/>
                <a:gd name="connsiteX35" fmla="*/ 2032000 w 2057400"/>
                <a:gd name="connsiteY35" fmla="*/ 1989666 h 2243666"/>
                <a:gd name="connsiteX36" fmla="*/ 2057400 w 2057400"/>
                <a:gd name="connsiteY36" fmla="*/ 1862666 h 2243666"/>
                <a:gd name="connsiteX37" fmla="*/ 2057400 w 2057400"/>
                <a:gd name="connsiteY37" fmla="*/ 0 h 2243666"/>
                <a:gd name="connsiteX0" fmla="*/ 2057400 w 2057400"/>
                <a:gd name="connsiteY0" fmla="*/ 0 h 2243666"/>
                <a:gd name="connsiteX1" fmla="*/ 2057400 w 2057400"/>
                <a:gd name="connsiteY1" fmla="*/ 0 h 2243666"/>
                <a:gd name="connsiteX2" fmla="*/ 1947334 w 2057400"/>
                <a:gd name="connsiteY2" fmla="*/ 8466 h 2243666"/>
                <a:gd name="connsiteX3" fmla="*/ 1921934 w 2057400"/>
                <a:gd name="connsiteY3" fmla="*/ 16933 h 2243666"/>
                <a:gd name="connsiteX4" fmla="*/ 1862667 w 2057400"/>
                <a:gd name="connsiteY4" fmla="*/ 59266 h 2243666"/>
                <a:gd name="connsiteX5" fmla="*/ 1820334 w 2057400"/>
                <a:gd name="connsiteY5" fmla="*/ 84666 h 2243666"/>
                <a:gd name="connsiteX6" fmla="*/ 1769534 w 2057400"/>
                <a:gd name="connsiteY6" fmla="*/ 110066 h 2243666"/>
                <a:gd name="connsiteX7" fmla="*/ 1447800 w 2057400"/>
                <a:gd name="connsiteY7" fmla="*/ 110066 h 2243666"/>
                <a:gd name="connsiteX8" fmla="*/ 1422400 w 2057400"/>
                <a:gd name="connsiteY8" fmla="*/ 118533 h 2243666"/>
                <a:gd name="connsiteX9" fmla="*/ 1337734 w 2057400"/>
                <a:gd name="connsiteY9" fmla="*/ 127000 h 2243666"/>
                <a:gd name="connsiteX10" fmla="*/ 1303867 w 2057400"/>
                <a:gd name="connsiteY10" fmla="*/ 143933 h 2243666"/>
                <a:gd name="connsiteX11" fmla="*/ 1253067 w 2057400"/>
                <a:gd name="connsiteY11" fmla="*/ 169333 h 2243666"/>
                <a:gd name="connsiteX12" fmla="*/ 1176867 w 2057400"/>
                <a:gd name="connsiteY12" fmla="*/ 177800 h 2243666"/>
                <a:gd name="connsiteX13" fmla="*/ 1126067 w 2057400"/>
                <a:gd name="connsiteY13" fmla="*/ 186266 h 2243666"/>
                <a:gd name="connsiteX14" fmla="*/ 1058334 w 2057400"/>
                <a:gd name="connsiteY14" fmla="*/ 194733 h 2243666"/>
                <a:gd name="connsiteX15" fmla="*/ 1032934 w 2057400"/>
                <a:gd name="connsiteY15" fmla="*/ 203200 h 2243666"/>
                <a:gd name="connsiteX16" fmla="*/ 990600 w 2057400"/>
                <a:gd name="connsiteY16" fmla="*/ 194733 h 2243666"/>
                <a:gd name="connsiteX17" fmla="*/ 990600 w 2057400"/>
                <a:gd name="connsiteY17" fmla="*/ 296333 h 2243666"/>
                <a:gd name="connsiteX18" fmla="*/ 956734 w 2057400"/>
                <a:gd name="connsiteY18" fmla="*/ 381000 h 2243666"/>
                <a:gd name="connsiteX19" fmla="*/ 914400 w 2057400"/>
                <a:gd name="connsiteY19" fmla="*/ 448733 h 2243666"/>
                <a:gd name="connsiteX20" fmla="*/ 846667 w 2057400"/>
                <a:gd name="connsiteY20" fmla="*/ 516466 h 2243666"/>
                <a:gd name="connsiteX21" fmla="*/ 770467 w 2057400"/>
                <a:gd name="connsiteY21" fmla="*/ 567266 h 2243666"/>
                <a:gd name="connsiteX22" fmla="*/ 677334 w 2057400"/>
                <a:gd name="connsiteY22" fmla="*/ 601133 h 2243666"/>
                <a:gd name="connsiteX23" fmla="*/ 499534 w 2057400"/>
                <a:gd name="connsiteY23" fmla="*/ 618066 h 2243666"/>
                <a:gd name="connsiteX24" fmla="*/ 347134 w 2057400"/>
                <a:gd name="connsiteY24" fmla="*/ 618066 h 2243666"/>
                <a:gd name="connsiteX25" fmla="*/ 0 w 2057400"/>
                <a:gd name="connsiteY25" fmla="*/ 618066 h 2243666"/>
                <a:gd name="connsiteX26" fmla="*/ 0 w 2057400"/>
                <a:gd name="connsiteY26" fmla="*/ 1938866 h 2243666"/>
                <a:gd name="connsiteX27" fmla="*/ 16934 w 2057400"/>
                <a:gd name="connsiteY27" fmla="*/ 2040466 h 2243666"/>
                <a:gd name="connsiteX28" fmla="*/ 20782 w 2057400"/>
                <a:gd name="connsiteY28" fmla="*/ 2140353 h 2243666"/>
                <a:gd name="connsiteX29" fmla="*/ 135467 w 2057400"/>
                <a:gd name="connsiteY29" fmla="*/ 2192866 h 2243666"/>
                <a:gd name="connsiteX30" fmla="*/ 211667 w 2057400"/>
                <a:gd name="connsiteY30" fmla="*/ 2218266 h 2243666"/>
                <a:gd name="connsiteX31" fmla="*/ 304800 w 2057400"/>
                <a:gd name="connsiteY31" fmla="*/ 2243666 h 2243666"/>
                <a:gd name="connsiteX32" fmla="*/ 1794934 w 2057400"/>
                <a:gd name="connsiteY32" fmla="*/ 2243666 h 2243666"/>
                <a:gd name="connsiteX33" fmla="*/ 1957339 w 2057400"/>
                <a:gd name="connsiteY33" fmla="*/ 2228397 h 2243666"/>
                <a:gd name="connsiteX34" fmla="*/ 2008909 w 2057400"/>
                <a:gd name="connsiteY34" fmla="*/ 2160664 h 2243666"/>
                <a:gd name="connsiteX35" fmla="*/ 2032000 w 2057400"/>
                <a:gd name="connsiteY35" fmla="*/ 1989666 h 2243666"/>
                <a:gd name="connsiteX36" fmla="*/ 2057400 w 2057400"/>
                <a:gd name="connsiteY36" fmla="*/ 1862666 h 2243666"/>
                <a:gd name="connsiteX37" fmla="*/ 2057400 w 2057400"/>
                <a:gd name="connsiteY37" fmla="*/ 0 h 2243666"/>
                <a:gd name="connsiteX0" fmla="*/ 2057400 w 2057400"/>
                <a:gd name="connsiteY0" fmla="*/ 0 h 2252084"/>
                <a:gd name="connsiteX1" fmla="*/ 2057400 w 2057400"/>
                <a:gd name="connsiteY1" fmla="*/ 0 h 2252084"/>
                <a:gd name="connsiteX2" fmla="*/ 1947334 w 2057400"/>
                <a:gd name="connsiteY2" fmla="*/ 8466 h 2252084"/>
                <a:gd name="connsiteX3" fmla="*/ 1921934 w 2057400"/>
                <a:gd name="connsiteY3" fmla="*/ 16933 h 2252084"/>
                <a:gd name="connsiteX4" fmla="*/ 1862667 w 2057400"/>
                <a:gd name="connsiteY4" fmla="*/ 59266 h 2252084"/>
                <a:gd name="connsiteX5" fmla="*/ 1820334 w 2057400"/>
                <a:gd name="connsiteY5" fmla="*/ 84666 h 2252084"/>
                <a:gd name="connsiteX6" fmla="*/ 1769534 w 2057400"/>
                <a:gd name="connsiteY6" fmla="*/ 110066 h 2252084"/>
                <a:gd name="connsiteX7" fmla="*/ 1447800 w 2057400"/>
                <a:gd name="connsiteY7" fmla="*/ 110066 h 2252084"/>
                <a:gd name="connsiteX8" fmla="*/ 1422400 w 2057400"/>
                <a:gd name="connsiteY8" fmla="*/ 118533 h 2252084"/>
                <a:gd name="connsiteX9" fmla="*/ 1337734 w 2057400"/>
                <a:gd name="connsiteY9" fmla="*/ 127000 h 2252084"/>
                <a:gd name="connsiteX10" fmla="*/ 1303867 w 2057400"/>
                <a:gd name="connsiteY10" fmla="*/ 143933 h 2252084"/>
                <a:gd name="connsiteX11" fmla="*/ 1253067 w 2057400"/>
                <a:gd name="connsiteY11" fmla="*/ 169333 h 2252084"/>
                <a:gd name="connsiteX12" fmla="*/ 1176867 w 2057400"/>
                <a:gd name="connsiteY12" fmla="*/ 177800 h 2252084"/>
                <a:gd name="connsiteX13" fmla="*/ 1126067 w 2057400"/>
                <a:gd name="connsiteY13" fmla="*/ 186266 h 2252084"/>
                <a:gd name="connsiteX14" fmla="*/ 1058334 w 2057400"/>
                <a:gd name="connsiteY14" fmla="*/ 194733 h 2252084"/>
                <a:gd name="connsiteX15" fmla="*/ 1032934 w 2057400"/>
                <a:gd name="connsiteY15" fmla="*/ 203200 h 2252084"/>
                <a:gd name="connsiteX16" fmla="*/ 990600 w 2057400"/>
                <a:gd name="connsiteY16" fmla="*/ 194733 h 2252084"/>
                <a:gd name="connsiteX17" fmla="*/ 990600 w 2057400"/>
                <a:gd name="connsiteY17" fmla="*/ 296333 h 2252084"/>
                <a:gd name="connsiteX18" fmla="*/ 956734 w 2057400"/>
                <a:gd name="connsiteY18" fmla="*/ 381000 h 2252084"/>
                <a:gd name="connsiteX19" fmla="*/ 914400 w 2057400"/>
                <a:gd name="connsiteY19" fmla="*/ 448733 h 2252084"/>
                <a:gd name="connsiteX20" fmla="*/ 846667 w 2057400"/>
                <a:gd name="connsiteY20" fmla="*/ 516466 h 2252084"/>
                <a:gd name="connsiteX21" fmla="*/ 770467 w 2057400"/>
                <a:gd name="connsiteY21" fmla="*/ 567266 h 2252084"/>
                <a:gd name="connsiteX22" fmla="*/ 677334 w 2057400"/>
                <a:gd name="connsiteY22" fmla="*/ 601133 h 2252084"/>
                <a:gd name="connsiteX23" fmla="*/ 499534 w 2057400"/>
                <a:gd name="connsiteY23" fmla="*/ 618066 h 2252084"/>
                <a:gd name="connsiteX24" fmla="*/ 347134 w 2057400"/>
                <a:gd name="connsiteY24" fmla="*/ 618066 h 2252084"/>
                <a:gd name="connsiteX25" fmla="*/ 0 w 2057400"/>
                <a:gd name="connsiteY25" fmla="*/ 618066 h 2252084"/>
                <a:gd name="connsiteX26" fmla="*/ 0 w 2057400"/>
                <a:gd name="connsiteY26" fmla="*/ 1938866 h 2252084"/>
                <a:gd name="connsiteX27" fmla="*/ 16934 w 2057400"/>
                <a:gd name="connsiteY27" fmla="*/ 2040466 h 2252084"/>
                <a:gd name="connsiteX28" fmla="*/ 20782 w 2057400"/>
                <a:gd name="connsiteY28" fmla="*/ 2140353 h 2252084"/>
                <a:gd name="connsiteX29" fmla="*/ 107758 w 2057400"/>
                <a:gd name="connsiteY29" fmla="*/ 2252084 h 2252084"/>
                <a:gd name="connsiteX30" fmla="*/ 211667 w 2057400"/>
                <a:gd name="connsiteY30" fmla="*/ 2218266 h 2252084"/>
                <a:gd name="connsiteX31" fmla="*/ 304800 w 2057400"/>
                <a:gd name="connsiteY31" fmla="*/ 2243666 h 2252084"/>
                <a:gd name="connsiteX32" fmla="*/ 1794934 w 2057400"/>
                <a:gd name="connsiteY32" fmla="*/ 2243666 h 2252084"/>
                <a:gd name="connsiteX33" fmla="*/ 1957339 w 2057400"/>
                <a:gd name="connsiteY33" fmla="*/ 2228397 h 2252084"/>
                <a:gd name="connsiteX34" fmla="*/ 2008909 w 2057400"/>
                <a:gd name="connsiteY34" fmla="*/ 2160664 h 2252084"/>
                <a:gd name="connsiteX35" fmla="*/ 2032000 w 2057400"/>
                <a:gd name="connsiteY35" fmla="*/ 1989666 h 2252084"/>
                <a:gd name="connsiteX36" fmla="*/ 2057400 w 2057400"/>
                <a:gd name="connsiteY36" fmla="*/ 1862666 h 2252084"/>
                <a:gd name="connsiteX37" fmla="*/ 2057400 w 2057400"/>
                <a:gd name="connsiteY37" fmla="*/ 0 h 2252084"/>
                <a:gd name="connsiteX0" fmla="*/ 2057400 w 2057400"/>
                <a:gd name="connsiteY0" fmla="*/ 0 h 2277483"/>
                <a:gd name="connsiteX1" fmla="*/ 2057400 w 2057400"/>
                <a:gd name="connsiteY1" fmla="*/ 0 h 2277483"/>
                <a:gd name="connsiteX2" fmla="*/ 1947334 w 2057400"/>
                <a:gd name="connsiteY2" fmla="*/ 8466 h 2277483"/>
                <a:gd name="connsiteX3" fmla="*/ 1921934 w 2057400"/>
                <a:gd name="connsiteY3" fmla="*/ 16933 h 2277483"/>
                <a:gd name="connsiteX4" fmla="*/ 1862667 w 2057400"/>
                <a:gd name="connsiteY4" fmla="*/ 59266 h 2277483"/>
                <a:gd name="connsiteX5" fmla="*/ 1820334 w 2057400"/>
                <a:gd name="connsiteY5" fmla="*/ 84666 h 2277483"/>
                <a:gd name="connsiteX6" fmla="*/ 1769534 w 2057400"/>
                <a:gd name="connsiteY6" fmla="*/ 110066 h 2277483"/>
                <a:gd name="connsiteX7" fmla="*/ 1447800 w 2057400"/>
                <a:gd name="connsiteY7" fmla="*/ 110066 h 2277483"/>
                <a:gd name="connsiteX8" fmla="*/ 1422400 w 2057400"/>
                <a:gd name="connsiteY8" fmla="*/ 118533 h 2277483"/>
                <a:gd name="connsiteX9" fmla="*/ 1337734 w 2057400"/>
                <a:gd name="connsiteY9" fmla="*/ 127000 h 2277483"/>
                <a:gd name="connsiteX10" fmla="*/ 1303867 w 2057400"/>
                <a:gd name="connsiteY10" fmla="*/ 143933 h 2277483"/>
                <a:gd name="connsiteX11" fmla="*/ 1253067 w 2057400"/>
                <a:gd name="connsiteY11" fmla="*/ 169333 h 2277483"/>
                <a:gd name="connsiteX12" fmla="*/ 1176867 w 2057400"/>
                <a:gd name="connsiteY12" fmla="*/ 177800 h 2277483"/>
                <a:gd name="connsiteX13" fmla="*/ 1126067 w 2057400"/>
                <a:gd name="connsiteY13" fmla="*/ 186266 h 2277483"/>
                <a:gd name="connsiteX14" fmla="*/ 1058334 w 2057400"/>
                <a:gd name="connsiteY14" fmla="*/ 194733 h 2277483"/>
                <a:gd name="connsiteX15" fmla="*/ 1032934 w 2057400"/>
                <a:gd name="connsiteY15" fmla="*/ 203200 h 2277483"/>
                <a:gd name="connsiteX16" fmla="*/ 990600 w 2057400"/>
                <a:gd name="connsiteY16" fmla="*/ 194733 h 2277483"/>
                <a:gd name="connsiteX17" fmla="*/ 990600 w 2057400"/>
                <a:gd name="connsiteY17" fmla="*/ 296333 h 2277483"/>
                <a:gd name="connsiteX18" fmla="*/ 956734 w 2057400"/>
                <a:gd name="connsiteY18" fmla="*/ 381000 h 2277483"/>
                <a:gd name="connsiteX19" fmla="*/ 914400 w 2057400"/>
                <a:gd name="connsiteY19" fmla="*/ 448733 h 2277483"/>
                <a:gd name="connsiteX20" fmla="*/ 846667 w 2057400"/>
                <a:gd name="connsiteY20" fmla="*/ 516466 h 2277483"/>
                <a:gd name="connsiteX21" fmla="*/ 770467 w 2057400"/>
                <a:gd name="connsiteY21" fmla="*/ 567266 h 2277483"/>
                <a:gd name="connsiteX22" fmla="*/ 677334 w 2057400"/>
                <a:gd name="connsiteY22" fmla="*/ 601133 h 2277483"/>
                <a:gd name="connsiteX23" fmla="*/ 499534 w 2057400"/>
                <a:gd name="connsiteY23" fmla="*/ 618066 h 2277483"/>
                <a:gd name="connsiteX24" fmla="*/ 347134 w 2057400"/>
                <a:gd name="connsiteY24" fmla="*/ 618066 h 2277483"/>
                <a:gd name="connsiteX25" fmla="*/ 0 w 2057400"/>
                <a:gd name="connsiteY25" fmla="*/ 618066 h 2277483"/>
                <a:gd name="connsiteX26" fmla="*/ 0 w 2057400"/>
                <a:gd name="connsiteY26" fmla="*/ 1938866 h 2277483"/>
                <a:gd name="connsiteX27" fmla="*/ 16934 w 2057400"/>
                <a:gd name="connsiteY27" fmla="*/ 2040466 h 2277483"/>
                <a:gd name="connsiteX28" fmla="*/ 20782 w 2057400"/>
                <a:gd name="connsiteY28" fmla="*/ 2140353 h 2277483"/>
                <a:gd name="connsiteX29" fmla="*/ 107758 w 2057400"/>
                <a:gd name="connsiteY29" fmla="*/ 2252084 h 2277483"/>
                <a:gd name="connsiteX30" fmla="*/ 211667 w 2057400"/>
                <a:gd name="connsiteY30" fmla="*/ 2277483 h 2277483"/>
                <a:gd name="connsiteX31" fmla="*/ 304800 w 2057400"/>
                <a:gd name="connsiteY31" fmla="*/ 2243666 h 2277483"/>
                <a:gd name="connsiteX32" fmla="*/ 1794934 w 2057400"/>
                <a:gd name="connsiteY32" fmla="*/ 2243666 h 2277483"/>
                <a:gd name="connsiteX33" fmla="*/ 1957339 w 2057400"/>
                <a:gd name="connsiteY33" fmla="*/ 2228397 h 2277483"/>
                <a:gd name="connsiteX34" fmla="*/ 2008909 w 2057400"/>
                <a:gd name="connsiteY34" fmla="*/ 2160664 h 2277483"/>
                <a:gd name="connsiteX35" fmla="*/ 2032000 w 2057400"/>
                <a:gd name="connsiteY35" fmla="*/ 1989666 h 2277483"/>
                <a:gd name="connsiteX36" fmla="*/ 2057400 w 2057400"/>
                <a:gd name="connsiteY36" fmla="*/ 1862666 h 2277483"/>
                <a:gd name="connsiteX37" fmla="*/ 2057400 w 2057400"/>
                <a:gd name="connsiteY37" fmla="*/ 0 h 2277483"/>
                <a:gd name="connsiteX0" fmla="*/ 2057400 w 2057400"/>
                <a:gd name="connsiteY0" fmla="*/ 0 h 2277483"/>
                <a:gd name="connsiteX1" fmla="*/ 2057400 w 2057400"/>
                <a:gd name="connsiteY1" fmla="*/ 0 h 2277483"/>
                <a:gd name="connsiteX2" fmla="*/ 1947334 w 2057400"/>
                <a:gd name="connsiteY2" fmla="*/ 8466 h 2277483"/>
                <a:gd name="connsiteX3" fmla="*/ 1921934 w 2057400"/>
                <a:gd name="connsiteY3" fmla="*/ 16933 h 2277483"/>
                <a:gd name="connsiteX4" fmla="*/ 1862667 w 2057400"/>
                <a:gd name="connsiteY4" fmla="*/ 59266 h 2277483"/>
                <a:gd name="connsiteX5" fmla="*/ 1820334 w 2057400"/>
                <a:gd name="connsiteY5" fmla="*/ 84666 h 2277483"/>
                <a:gd name="connsiteX6" fmla="*/ 1769534 w 2057400"/>
                <a:gd name="connsiteY6" fmla="*/ 110066 h 2277483"/>
                <a:gd name="connsiteX7" fmla="*/ 1447800 w 2057400"/>
                <a:gd name="connsiteY7" fmla="*/ 110066 h 2277483"/>
                <a:gd name="connsiteX8" fmla="*/ 1422400 w 2057400"/>
                <a:gd name="connsiteY8" fmla="*/ 118533 h 2277483"/>
                <a:gd name="connsiteX9" fmla="*/ 1337734 w 2057400"/>
                <a:gd name="connsiteY9" fmla="*/ 127000 h 2277483"/>
                <a:gd name="connsiteX10" fmla="*/ 1303867 w 2057400"/>
                <a:gd name="connsiteY10" fmla="*/ 143933 h 2277483"/>
                <a:gd name="connsiteX11" fmla="*/ 1253067 w 2057400"/>
                <a:gd name="connsiteY11" fmla="*/ 169333 h 2277483"/>
                <a:gd name="connsiteX12" fmla="*/ 1176867 w 2057400"/>
                <a:gd name="connsiteY12" fmla="*/ 177800 h 2277483"/>
                <a:gd name="connsiteX13" fmla="*/ 1126067 w 2057400"/>
                <a:gd name="connsiteY13" fmla="*/ 186266 h 2277483"/>
                <a:gd name="connsiteX14" fmla="*/ 1058334 w 2057400"/>
                <a:gd name="connsiteY14" fmla="*/ 194733 h 2277483"/>
                <a:gd name="connsiteX15" fmla="*/ 1032934 w 2057400"/>
                <a:gd name="connsiteY15" fmla="*/ 203200 h 2277483"/>
                <a:gd name="connsiteX16" fmla="*/ 990600 w 2057400"/>
                <a:gd name="connsiteY16" fmla="*/ 194733 h 2277483"/>
                <a:gd name="connsiteX17" fmla="*/ 990600 w 2057400"/>
                <a:gd name="connsiteY17" fmla="*/ 296333 h 2277483"/>
                <a:gd name="connsiteX18" fmla="*/ 956734 w 2057400"/>
                <a:gd name="connsiteY18" fmla="*/ 381000 h 2277483"/>
                <a:gd name="connsiteX19" fmla="*/ 914400 w 2057400"/>
                <a:gd name="connsiteY19" fmla="*/ 448733 h 2277483"/>
                <a:gd name="connsiteX20" fmla="*/ 846667 w 2057400"/>
                <a:gd name="connsiteY20" fmla="*/ 516466 h 2277483"/>
                <a:gd name="connsiteX21" fmla="*/ 770467 w 2057400"/>
                <a:gd name="connsiteY21" fmla="*/ 567266 h 2277483"/>
                <a:gd name="connsiteX22" fmla="*/ 677334 w 2057400"/>
                <a:gd name="connsiteY22" fmla="*/ 601133 h 2277483"/>
                <a:gd name="connsiteX23" fmla="*/ 499534 w 2057400"/>
                <a:gd name="connsiteY23" fmla="*/ 618066 h 2277483"/>
                <a:gd name="connsiteX24" fmla="*/ 347134 w 2057400"/>
                <a:gd name="connsiteY24" fmla="*/ 618066 h 2277483"/>
                <a:gd name="connsiteX25" fmla="*/ 13855 w 2057400"/>
                <a:gd name="connsiteY25" fmla="*/ 184437 h 2277483"/>
                <a:gd name="connsiteX26" fmla="*/ 0 w 2057400"/>
                <a:gd name="connsiteY26" fmla="*/ 1938866 h 2277483"/>
                <a:gd name="connsiteX27" fmla="*/ 16934 w 2057400"/>
                <a:gd name="connsiteY27" fmla="*/ 2040466 h 2277483"/>
                <a:gd name="connsiteX28" fmla="*/ 20782 w 2057400"/>
                <a:gd name="connsiteY28" fmla="*/ 2140353 h 2277483"/>
                <a:gd name="connsiteX29" fmla="*/ 107758 w 2057400"/>
                <a:gd name="connsiteY29" fmla="*/ 2252084 h 2277483"/>
                <a:gd name="connsiteX30" fmla="*/ 211667 w 2057400"/>
                <a:gd name="connsiteY30" fmla="*/ 2277483 h 2277483"/>
                <a:gd name="connsiteX31" fmla="*/ 304800 w 2057400"/>
                <a:gd name="connsiteY31" fmla="*/ 2243666 h 2277483"/>
                <a:gd name="connsiteX32" fmla="*/ 1794934 w 2057400"/>
                <a:gd name="connsiteY32" fmla="*/ 2243666 h 2277483"/>
                <a:gd name="connsiteX33" fmla="*/ 1957339 w 2057400"/>
                <a:gd name="connsiteY33" fmla="*/ 2228397 h 2277483"/>
                <a:gd name="connsiteX34" fmla="*/ 2008909 w 2057400"/>
                <a:gd name="connsiteY34" fmla="*/ 2160664 h 2277483"/>
                <a:gd name="connsiteX35" fmla="*/ 2032000 w 2057400"/>
                <a:gd name="connsiteY35" fmla="*/ 1989666 h 2277483"/>
                <a:gd name="connsiteX36" fmla="*/ 2057400 w 2057400"/>
                <a:gd name="connsiteY36" fmla="*/ 1862666 h 2277483"/>
                <a:gd name="connsiteX37" fmla="*/ 2057400 w 2057400"/>
                <a:gd name="connsiteY37" fmla="*/ 0 h 2277483"/>
                <a:gd name="connsiteX0" fmla="*/ 2057400 w 2057400"/>
                <a:gd name="connsiteY0" fmla="*/ 0 h 2277483"/>
                <a:gd name="connsiteX1" fmla="*/ 2057400 w 2057400"/>
                <a:gd name="connsiteY1" fmla="*/ 0 h 2277483"/>
                <a:gd name="connsiteX2" fmla="*/ 1947334 w 2057400"/>
                <a:gd name="connsiteY2" fmla="*/ 8466 h 2277483"/>
                <a:gd name="connsiteX3" fmla="*/ 1921934 w 2057400"/>
                <a:gd name="connsiteY3" fmla="*/ 16933 h 2277483"/>
                <a:gd name="connsiteX4" fmla="*/ 1862667 w 2057400"/>
                <a:gd name="connsiteY4" fmla="*/ 59266 h 2277483"/>
                <a:gd name="connsiteX5" fmla="*/ 1820334 w 2057400"/>
                <a:gd name="connsiteY5" fmla="*/ 84666 h 2277483"/>
                <a:gd name="connsiteX6" fmla="*/ 1769534 w 2057400"/>
                <a:gd name="connsiteY6" fmla="*/ 110066 h 2277483"/>
                <a:gd name="connsiteX7" fmla="*/ 1447800 w 2057400"/>
                <a:gd name="connsiteY7" fmla="*/ 110066 h 2277483"/>
                <a:gd name="connsiteX8" fmla="*/ 1422400 w 2057400"/>
                <a:gd name="connsiteY8" fmla="*/ 118533 h 2277483"/>
                <a:gd name="connsiteX9" fmla="*/ 1337734 w 2057400"/>
                <a:gd name="connsiteY9" fmla="*/ 127000 h 2277483"/>
                <a:gd name="connsiteX10" fmla="*/ 1303867 w 2057400"/>
                <a:gd name="connsiteY10" fmla="*/ 143933 h 2277483"/>
                <a:gd name="connsiteX11" fmla="*/ 1253067 w 2057400"/>
                <a:gd name="connsiteY11" fmla="*/ 169333 h 2277483"/>
                <a:gd name="connsiteX12" fmla="*/ 1176867 w 2057400"/>
                <a:gd name="connsiteY12" fmla="*/ 177800 h 2277483"/>
                <a:gd name="connsiteX13" fmla="*/ 1126067 w 2057400"/>
                <a:gd name="connsiteY13" fmla="*/ 186266 h 2277483"/>
                <a:gd name="connsiteX14" fmla="*/ 1058334 w 2057400"/>
                <a:gd name="connsiteY14" fmla="*/ 194733 h 2277483"/>
                <a:gd name="connsiteX15" fmla="*/ 1032934 w 2057400"/>
                <a:gd name="connsiteY15" fmla="*/ 203200 h 2277483"/>
                <a:gd name="connsiteX16" fmla="*/ 990600 w 2057400"/>
                <a:gd name="connsiteY16" fmla="*/ 194733 h 2277483"/>
                <a:gd name="connsiteX17" fmla="*/ 990600 w 2057400"/>
                <a:gd name="connsiteY17" fmla="*/ 296333 h 2277483"/>
                <a:gd name="connsiteX18" fmla="*/ 956734 w 2057400"/>
                <a:gd name="connsiteY18" fmla="*/ 381000 h 2277483"/>
                <a:gd name="connsiteX19" fmla="*/ 914400 w 2057400"/>
                <a:gd name="connsiteY19" fmla="*/ 448733 h 2277483"/>
                <a:gd name="connsiteX20" fmla="*/ 846667 w 2057400"/>
                <a:gd name="connsiteY20" fmla="*/ 516466 h 2277483"/>
                <a:gd name="connsiteX21" fmla="*/ 770467 w 2057400"/>
                <a:gd name="connsiteY21" fmla="*/ 567266 h 2277483"/>
                <a:gd name="connsiteX22" fmla="*/ 677334 w 2057400"/>
                <a:gd name="connsiteY22" fmla="*/ 601133 h 2277483"/>
                <a:gd name="connsiteX23" fmla="*/ 499534 w 2057400"/>
                <a:gd name="connsiteY23" fmla="*/ 618066 h 2277483"/>
                <a:gd name="connsiteX24" fmla="*/ 388697 w 2057400"/>
                <a:gd name="connsiteY24" fmla="*/ 222145 h 2277483"/>
                <a:gd name="connsiteX25" fmla="*/ 13855 w 2057400"/>
                <a:gd name="connsiteY25" fmla="*/ 184437 h 2277483"/>
                <a:gd name="connsiteX26" fmla="*/ 0 w 2057400"/>
                <a:gd name="connsiteY26" fmla="*/ 1938866 h 2277483"/>
                <a:gd name="connsiteX27" fmla="*/ 16934 w 2057400"/>
                <a:gd name="connsiteY27" fmla="*/ 2040466 h 2277483"/>
                <a:gd name="connsiteX28" fmla="*/ 20782 w 2057400"/>
                <a:gd name="connsiteY28" fmla="*/ 2140353 h 2277483"/>
                <a:gd name="connsiteX29" fmla="*/ 107758 w 2057400"/>
                <a:gd name="connsiteY29" fmla="*/ 2252084 h 2277483"/>
                <a:gd name="connsiteX30" fmla="*/ 211667 w 2057400"/>
                <a:gd name="connsiteY30" fmla="*/ 2277483 h 2277483"/>
                <a:gd name="connsiteX31" fmla="*/ 304800 w 2057400"/>
                <a:gd name="connsiteY31" fmla="*/ 2243666 h 2277483"/>
                <a:gd name="connsiteX32" fmla="*/ 1794934 w 2057400"/>
                <a:gd name="connsiteY32" fmla="*/ 2243666 h 2277483"/>
                <a:gd name="connsiteX33" fmla="*/ 1957339 w 2057400"/>
                <a:gd name="connsiteY33" fmla="*/ 2228397 h 2277483"/>
                <a:gd name="connsiteX34" fmla="*/ 2008909 w 2057400"/>
                <a:gd name="connsiteY34" fmla="*/ 2160664 h 2277483"/>
                <a:gd name="connsiteX35" fmla="*/ 2032000 w 2057400"/>
                <a:gd name="connsiteY35" fmla="*/ 1989666 h 2277483"/>
                <a:gd name="connsiteX36" fmla="*/ 2057400 w 2057400"/>
                <a:gd name="connsiteY36" fmla="*/ 1862666 h 2277483"/>
                <a:gd name="connsiteX37" fmla="*/ 2057400 w 2057400"/>
                <a:gd name="connsiteY37" fmla="*/ 0 h 2277483"/>
                <a:gd name="connsiteX0" fmla="*/ 2057400 w 2057400"/>
                <a:gd name="connsiteY0" fmla="*/ 0 h 2277483"/>
                <a:gd name="connsiteX1" fmla="*/ 2057400 w 2057400"/>
                <a:gd name="connsiteY1" fmla="*/ 0 h 2277483"/>
                <a:gd name="connsiteX2" fmla="*/ 1947334 w 2057400"/>
                <a:gd name="connsiteY2" fmla="*/ 8466 h 2277483"/>
                <a:gd name="connsiteX3" fmla="*/ 1921934 w 2057400"/>
                <a:gd name="connsiteY3" fmla="*/ 16933 h 2277483"/>
                <a:gd name="connsiteX4" fmla="*/ 1862667 w 2057400"/>
                <a:gd name="connsiteY4" fmla="*/ 59266 h 2277483"/>
                <a:gd name="connsiteX5" fmla="*/ 1820334 w 2057400"/>
                <a:gd name="connsiteY5" fmla="*/ 84666 h 2277483"/>
                <a:gd name="connsiteX6" fmla="*/ 1769534 w 2057400"/>
                <a:gd name="connsiteY6" fmla="*/ 110066 h 2277483"/>
                <a:gd name="connsiteX7" fmla="*/ 1447800 w 2057400"/>
                <a:gd name="connsiteY7" fmla="*/ 110066 h 2277483"/>
                <a:gd name="connsiteX8" fmla="*/ 1422400 w 2057400"/>
                <a:gd name="connsiteY8" fmla="*/ 118533 h 2277483"/>
                <a:gd name="connsiteX9" fmla="*/ 1337734 w 2057400"/>
                <a:gd name="connsiteY9" fmla="*/ 127000 h 2277483"/>
                <a:gd name="connsiteX10" fmla="*/ 1303867 w 2057400"/>
                <a:gd name="connsiteY10" fmla="*/ 143933 h 2277483"/>
                <a:gd name="connsiteX11" fmla="*/ 1253067 w 2057400"/>
                <a:gd name="connsiteY11" fmla="*/ 169333 h 2277483"/>
                <a:gd name="connsiteX12" fmla="*/ 1176867 w 2057400"/>
                <a:gd name="connsiteY12" fmla="*/ 177800 h 2277483"/>
                <a:gd name="connsiteX13" fmla="*/ 1126067 w 2057400"/>
                <a:gd name="connsiteY13" fmla="*/ 186266 h 2277483"/>
                <a:gd name="connsiteX14" fmla="*/ 1058334 w 2057400"/>
                <a:gd name="connsiteY14" fmla="*/ 194733 h 2277483"/>
                <a:gd name="connsiteX15" fmla="*/ 1032934 w 2057400"/>
                <a:gd name="connsiteY15" fmla="*/ 203200 h 2277483"/>
                <a:gd name="connsiteX16" fmla="*/ 990600 w 2057400"/>
                <a:gd name="connsiteY16" fmla="*/ 194733 h 2277483"/>
                <a:gd name="connsiteX17" fmla="*/ 990600 w 2057400"/>
                <a:gd name="connsiteY17" fmla="*/ 296333 h 2277483"/>
                <a:gd name="connsiteX18" fmla="*/ 956734 w 2057400"/>
                <a:gd name="connsiteY18" fmla="*/ 381000 h 2277483"/>
                <a:gd name="connsiteX19" fmla="*/ 914400 w 2057400"/>
                <a:gd name="connsiteY19" fmla="*/ 448733 h 2277483"/>
                <a:gd name="connsiteX20" fmla="*/ 846667 w 2057400"/>
                <a:gd name="connsiteY20" fmla="*/ 516466 h 2277483"/>
                <a:gd name="connsiteX21" fmla="*/ 770467 w 2057400"/>
                <a:gd name="connsiteY21" fmla="*/ 567266 h 2277483"/>
                <a:gd name="connsiteX22" fmla="*/ 677334 w 2057400"/>
                <a:gd name="connsiteY22" fmla="*/ 601133 h 2277483"/>
                <a:gd name="connsiteX23" fmla="*/ 651934 w 2057400"/>
                <a:gd name="connsiteY23" fmla="*/ 222144 h 2277483"/>
                <a:gd name="connsiteX24" fmla="*/ 388697 w 2057400"/>
                <a:gd name="connsiteY24" fmla="*/ 222145 h 2277483"/>
                <a:gd name="connsiteX25" fmla="*/ 13855 w 2057400"/>
                <a:gd name="connsiteY25" fmla="*/ 184437 h 2277483"/>
                <a:gd name="connsiteX26" fmla="*/ 0 w 2057400"/>
                <a:gd name="connsiteY26" fmla="*/ 1938866 h 2277483"/>
                <a:gd name="connsiteX27" fmla="*/ 16934 w 2057400"/>
                <a:gd name="connsiteY27" fmla="*/ 2040466 h 2277483"/>
                <a:gd name="connsiteX28" fmla="*/ 20782 w 2057400"/>
                <a:gd name="connsiteY28" fmla="*/ 2140353 h 2277483"/>
                <a:gd name="connsiteX29" fmla="*/ 107758 w 2057400"/>
                <a:gd name="connsiteY29" fmla="*/ 2252084 h 2277483"/>
                <a:gd name="connsiteX30" fmla="*/ 211667 w 2057400"/>
                <a:gd name="connsiteY30" fmla="*/ 2277483 h 2277483"/>
                <a:gd name="connsiteX31" fmla="*/ 304800 w 2057400"/>
                <a:gd name="connsiteY31" fmla="*/ 2243666 h 2277483"/>
                <a:gd name="connsiteX32" fmla="*/ 1794934 w 2057400"/>
                <a:gd name="connsiteY32" fmla="*/ 2243666 h 2277483"/>
                <a:gd name="connsiteX33" fmla="*/ 1957339 w 2057400"/>
                <a:gd name="connsiteY33" fmla="*/ 2228397 h 2277483"/>
                <a:gd name="connsiteX34" fmla="*/ 2008909 w 2057400"/>
                <a:gd name="connsiteY34" fmla="*/ 2160664 h 2277483"/>
                <a:gd name="connsiteX35" fmla="*/ 2032000 w 2057400"/>
                <a:gd name="connsiteY35" fmla="*/ 1989666 h 2277483"/>
                <a:gd name="connsiteX36" fmla="*/ 2057400 w 2057400"/>
                <a:gd name="connsiteY36" fmla="*/ 1862666 h 2277483"/>
                <a:gd name="connsiteX37" fmla="*/ 2057400 w 2057400"/>
                <a:gd name="connsiteY37" fmla="*/ 0 h 2277483"/>
                <a:gd name="connsiteX0" fmla="*/ 2057400 w 2057400"/>
                <a:gd name="connsiteY0" fmla="*/ 0 h 2277483"/>
                <a:gd name="connsiteX1" fmla="*/ 2057400 w 2057400"/>
                <a:gd name="connsiteY1" fmla="*/ 0 h 2277483"/>
                <a:gd name="connsiteX2" fmla="*/ 1947334 w 2057400"/>
                <a:gd name="connsiteY2" fmla="*/ 8466 h 2277483"/>
                <a:gd name="connsiteX3" fmla="*/ 1921934 w 2057400"/>
                <a:gd name="connsiteY3" fmla="*/ 16933 h 2277483"/>
                <a:gd name="connsiteX4" fmla="*/ 1862667 w 2057400"/>
                <a:gd name="connsiteY4" fmla="*/ 59266 h 2277483"/>
                <a:gd name="connsiteX5" fmla="*/ 1820334 w 2057400"/>
                <a:gd name="connsiteY5" fmla="*/ 84666 h 2277483"/>
                <a:gd name="connsiteX6" fmla="*/ 1769534 w 2057400"/>
                <a:gd name="connsiteY6" fmla="*/ 110066 h 2277483"/>
                <a:gd name="connsiteX7" fmla="*/ 1447800 w 2057400"/>
                <a:gd name="connsiteY7" fmla="*/ 110066 h 2277483"/>
                <a:gd name="connsiteX8" fmla="*/ 1422400 w 2057400"/>
                <a:gd name="connsiteY8" fmla="*/ 118533 h 2277483"/>
                <a:gd name="connsiteX9" fmla="*/ 1337734 w 2057400"/>
                <a:gd name="connsiteY9" fmla="*/ 127000 h 2277483"/>
                <a:gd name="connsiteX10" fmla="*/ 1303867 w 2057400"/>
                <a:gd name="connsiteY10" fmla="*/ 143933 h 2277483"/>
                <a:gd name="connsiteX11" fmla="*/ 1253067 w 2057400"/>
                <a:gd name="connsiteY11" fmla="*/ 169333 h 2277483"/>
                <a:gd name="connsiteX12" fmla="*/ 1176867 w 2057400"/>
                <a:gd name="connsiteY12" fmla="*/ 177800 h 2277483"/>
                <a:gd name="connsiteX13" fmla="*/ 1126067 w 2057400"/>
                <a:gd name="connsiteY13" fmla="*/ 186266 h 2277483"/>
                <a:gd name="connsiteX14" fmla="*/ 1058334 w 2057400"/>
                <a:gd name="connsiteY14" fmla="*/ 194733 h 2277483"/>
                <a:gd name="connsiteX15" fmla="*/ 1032934 w 2057400"/>
                <a:gd name="connsiteY15" fmla="*/ 203200 h 2277483"/>
                <a:gd name="connsiteX16" fmla="*/ 990600 w 2057400"/>
                <a:gd name="connsiteY16" fmla="*/ 194733 h 2277483"/>
                <a:gd name="connsiteX17" fmla="*/ 990600 w 2057400"/>
                <a:gd name="connsiteY17" fmla="*/ 296333 h 2277483"/>
                <a:gd name="connsiteX18" fmla="*/ 956734 w 2057400"/>
                <a:gd name="connsiteY18" fmla="*/ 381000 h 2277483"/>
                <a:gd name="connsiteX19" fmla="*/ 914400 w 2057400"/>
                <a:gd name="connsiteY19" fmla="*/ 448733 h 2277483"/>
                <a:gd name="connsiteX20" fmla="*/ 846667 w 2057400"/>
                <a:gd name="connsiteY20" fmla="*/ 516466 h 2277483"/>
                <a:gd name="connsiteX21" fmla="*/ 770467 w 2057400"/>
                <a:gd name="connsiteY21" fmla="*/ 567266 h 2277483"/>
                <a:gd name="connsiteX22" fmla="*/ 705043 w 2057400"/>
                <a:gd name="connsiteY22" fmla="*/ 224065 h 2277483"/>
                <a:gd name="connsiteX23" fmla="*/ 651934 w 2057400"/>
                <a:gd name="connsiteY23" fmla="*/ 222144 h 2277483"/>
                <a:gd name="connsiteX24" fmla="*/ 388697 w 2057400"/>
                <a:gd name="connsiteY24" fmla="*/ 222145 h 2277483"/>
                <a:gd name="connsiteX25" fmla="*/ 13855 w 2057400"/>
                <a:gd name="connsiteY25" fmla="*/ 184437 h 2277483"/>
                <a:gd name="connsiteX26" fmla="*/ 0 w 2057400"/>
                <a:gd name="connsiteY26" fmla="*/ 1938866 h 2277483"/>
                <a:gd name="connsiteX27" fmla="*/ 16934 w 2057400"/>
                <a:gd name="connsiteY27" fmla="*/ 2040466 h 2277483"/>
                <a:gd name="connsiteX28" fmla="*/ 20782 w 2057400"/>
                <a:gd name="connsiteY28" fmla="*/ 2140353 h 2277483"/>
                <a:gd name="connsiteX29" fmla="*/ 107758 w 2057400"/>
                <a:gd name="connsiteY29" fmla="*/ 2252084 h 2277483"/>
                <a:gd name="connsiteX30" fmla="*/ 211667 w 2057400"/>
                <a:gd name="connsiteY30" fmla="*/ 2277483 h 2277483"/>
                <a:gd name="connsiteX31" fmla="*/ 304800 w 2057400"/>
                <a:gd name="connsiteY31" fmla="*/ 2243666 h 2277483"/>
                <a:gd name="connsiteX32" fmla="*/ 1794934 w 2057400"/>
                <a:gd name="connsiteY32" fmla="*/ 2243666 h 2277483"/>
                <a:gd name="connsiteX33" fmla="*/ 1957339 w 2057400"/>
                <a:gd name="connsiteY33" fmla="*/ 2228397 h 2277483"/>
                <a:gd name="connsiteX34" fmla="*/ 2008909 w 2057400"/>
                <a:gd name="connsiteY34" fmla="*/ 2160664 h 2277483"/>
                <a:gd name="connsiteX35" fmla="*/ 2032000 w 2057400"/>
                <a:gd name="connsiteY35" fmla="*/ 1989666 h 2277483"/>
                <a:gd name="connsiteX36" fmla="*/ 2057400 w 2057400"/>
                <a:gd name="connsiteY36" fmla="*/ 1862666 h 2277483"/>
                <a:gd name="connsiteX37" fmla="*/ 2057400 w 2057400"/>
                <a:gd name="connsiteY37" fmla="*/ 0 h 2277483"/>
                <a:gd name="connsiteX0" fmla="*/ 2057400 w 2057400"/>
                <a:gd name="connsiteY0" fmla="*/ 0 h 2277483"/>
                <a:gd name="connsiteX1" fmla="*/ 2057400 w 2057400"/>
                <a:gd name="connsiteY1" fmla="*/ 0 h 2277483"/>
                <a:gd name="connsiteX2" fmla="*/ 1947334 w 2057400"/>
                <a:gd name="connsiteY2" fmla="*/ 8466 h 2277483"/>
                <a:gd name="connsiteX3" fmla="*/ 1921934 w 2057400"/>
                <a:gd name="connsiteY3" fmla="*/ 16933 h 2277483"/>
                <a:gd name="connsiteX4" fmla="*/ 1862667 w 2057400"/>
                <a:gd name="connsiteY4" fmla="*/ 59266 h 2277483"/>
                <a:gd name="connsiteX5" fmla="*/ 1820334 w 2057400"/>
                <a:gd name="connsiteY5" fmla="*/ 84666 h 2277483"/>
                <a:gd name="connsiteX6" fmla="*/ 1769534 w 2057400"/>
                <a:gd name="connsiteY6" fmla="*/ 110066 h 2277483"/>
                <a:gd name="connsiteX7" fmla="*/ 1447800 w 2057400"/>
                <a:gd name="connsiteY7" fmla="*/ 110066 h 2277483"/>
                <a:gd name="connsiteX8" fmla="*/ 1422400 w 2057400"/>
                <a:gd name="connsiteY8" fmla="*/ 118533 h 2277483"/>
                <a:gd name="connsiteX9" fmla="*/ 1337734 w 2057400"/>
                <a:gd name="connsiteY9" fmla="*/ 127000 h 2277483"/>
                <a:gd name="connsiteX10" fmla="*/ 1303867 w 2057400"/>
                <a:gd name="connsiteY10" fmla="*/ 143933 h 2277483"/>
                <a:gd name="connsiteX11" fmla="*/ 1253067 w 2057400"/>
                <a:gd name="connsiteY11" fmla="*/ 169333 h 2277483"/>
                <a:gd name="connsiteX12" fmla="*/ 1176867 w 2057400"/>
                <a:gd name="connsiteY12" fmla="*/ 177800 h 2277483"/>
                <a:gd name="connsiteX13" fmla="*/ 1126067 w 2057400"/>
                <a:gd name="connsiteY13" fmla="*/ 186266 h 2277483"/>
                <a:gd name="connsiteX14" fmla="*/ 1058334 w 2057400"/>
                <a:gd name="connsiteY14" fmla="*/ 194733 h 2277483"/>
                <a:gd name="connsiteX15" fmla="*/ 1032934 w 2057400"/>
                <a:gd name="connsiteY15" fmla="*/ 203200 h 2277483"/>
                <a:gd name="connsiteX16" fmla="*/ 990600 w 2057400"/>
                <a:gd name="connsiteY16" fmla="*/ 194733 h 2277483"/>
                <a:gd name="connsiteX17" fmla="*/ 990600 w 2057400"/>
                <a:gd name="connsiteY17" fmla="*/ 296333 h 2277483"/>
                <a:gd name="connsiteX18" fmla="*/ 956734 w 2057400"/>
                <a:gd name="connsiteY18" fmla="*/ 381000 h 2277483"/>
                <a:gd name="connsiteX19" fmla="*/ 914400 w 2057400"/>
                <a:gd name="connsiteY19" fmla="*/ 448733 h 2277483"/>
                <a:gd name="connsiteX20" fmla="*/ 846667 w 2057400"/>
                <a:gd name="connsiteY20" fmla="*/ 120546 h 2277483"/>
                <a:gd name="connsiteX21" fmla="*/ 770467 w 2057400"/>
                <a:gd name="connsiteY21" fmla="*/ 567266 h 2277483"/>
                <a:gd name="connsiteX22" fmla="*/ 705043 w 2057400"/>
                <a:gd name="connsiteY22" fmla="*/ 224065 h 2277483"/>
                <a:gd name="connsiteX23" fmla="*/ 651934 w 2057400"/>
                <a:gd name="connsiteY23" fmla="*/ 222144 h 2277483"/>
                <a:gd name="connsiteX24" fmla="*/ 388697 w 2057400"/>
                <a:gd name="connsiteY24" fmla="*/ 222145 h 2277483"/>
                <a:gd name="connsiteX25" fmla="*/ 13855 w 2057400"/>
                <a:gd name="connsiteY25" fmla="*/ 184437 h 2277483"/>
                <a:gd name="connsiteX26" fmla="*/ 0 w 2057400"/>
                <a:gd name="connsiteY26" fmla="*/ 1938866 h 2277483"/>
                <a:gd name="connsiteX27" fmla="*/ 16934 w 2057400"/>
                <a:gd name="connsiteY27" fmla="*/ 2040466 h 2277483"/>
                <a:gd name="connsiteX28" fmla="*/ 20782 w 2057400"/>
                <a:gd name="connsiteY28" fmla="*/ 2140353 h 2277483"/>
                <a:gd name="connsiteX29" fmla="*/ 107758 w 2057400"/>
                <a:gd name="connsiteY29" fmla="*/ 2252084 h 2277483"/>
                <a:gd name="connsiteX30" fmla="*/ 211667 w 2057400"/>
                <a:gd name="connsiteY30" fmla="*/ 2277483 h 2277483"/>
                <a:gd name="connsiteX31" fmla="*/ 304800 w 2057400"/>
                <a:gd name="connsiteY31" fmla="*/ 2243666 h 2277483"/>
                <a:gd name="connsiteX32" fmla="*/ 1794934 w 2057400"/>
                <a:gd name="connsiteY32" fmla="*/ 2243666 h 2277483"/>
                <a:gd name="connsiteX33" fmla="*/ 1957339 w 2057400"/>
                <a:gd name="connsiteY33" fmla="*/ 2228397 h 2277483"/>
                <a:gd name="connsiteX34" fmla="*/ 2008909 w 2057400"/>
                <a:gd name="connsiteY34" fmla="*/ 2160664 h 2277483"/>
                <a:gd name="connsiteX35" fmla="*/ 2032000 w 2057400"/>
                <a:gd name="connsiteY35" fmla="*/ 1989666 h 2277483"/>
                <a:gd name="connsiteX36" fmla="*/ 2057400 w 2057400"/>
                <a:gd name="connsiteY36" fmla="*/ 1862666 h 2277483"/>
                <a:gd name="connsiteX37" fmla="*/ 2057400 w 2057400"/>
                <a:gd name="connsiteY37" fmla="*/ 0 h 2277483"/>
                <a:gd name="connsiteX0" fmla="*/ 2057400 w 2057400"/>
                <a:gd name="connsiteY0" fmla="*/ 0 h 2277483"/>
                <a:gd name="connsiteX1" fmla="*/ 2057400 w 2057400"/>
                <a:gd name="connsiteY1" fmla="*/ 0 h 2277483"/>
                <a:gd name="connsiteX2" fmla="*/ 1947334 w 2057400"/>
                <a:gd name="connsiteY2" fmla="*/ 8466 h 2277483"/>
                <a:gd name="connsiteX3" fmla="*/ 1921934 w 2057400"/>
                <a:gd name="connsiteY3" fmla="*/ 16933 h 2277483"/>
                <a:gd name="connsiteX4" fmla="*/ 1862667 w 2057400"/>
                <a:gd name="connsiteY4" fmla="*/ 59266 h 2277483"/>
                <a:gd name="connsiteX5" fmla="*/ 1820334 w 2057400"/>
                <a:gd name="connsiteY5" fmla="*/ 84666 h 2277483"/>
                <a:gd name="connsiteX6" fmla="*/ 1769534 w 2057400"/>
                <a:gd name="connsiteY6" fmla="*/ 110066 h 2277483"/>
                <a:gd name="connsiteX7" fmla="*/ 1447800 w 2057400"/>
                <a:gd name="connsiteY7" fmla="*/ 110066 h 2277483"/>
                <a:gd name="connsiteX8" fmla="*/ 1422400 w 2057400"/>
                <a:gd name="connsiteY8" fmla="*/ 118533 h 2277483"/>
                <a:gd name="connsiteX9" fmla="*/ 1337734 w 2057400"/>
                <a:gd name="connsiteY9" fmla="*/ 127000 h 2277483"/>
                <a:gd name="connsiteX10" fmla="*/ 1303867 w 2057400"/>
                <a:gd name="connsiteY10" fmla="*/ 143933 h 2277483"/>
                <a:gd name="connsiteX11" fmla="*/ 1253067 w 2057400"/>
                <a:gd name="connsiteY11" fmla="*/ 169333 h 2277483"/>
                <a:gd name="connsiteX12" fmla="*/ 1176867 w 2057400"/>
                <a:gd name="connsiteY12" fmla="*/ 177800 h 2277483"/>
                <a:gd name="connsiteX13" fmla="*/ 1126067 w 2057400"/>
                <a:gd name="connsiteY13" fmla="*/ 186266 h 2277483"/>
                <a:gd name="connsiteX14" fmla="*/ 1058334 w 2057400"/>
                <a:gd name="connsiteY14" fmla="*/ 194733 h 2277483"/>
                <a:gd name="connsiteX15" fmla="*/ 1032934 w 2057400"/>
                <a:gd name="connsiteY15" fmla="*/ 203200 h 2277483"/>
                <a:gd name="connsiteX16" fmla="*/ 990600 w 2057400"/>
                <a:gd name="connsiteY16" fmla="*/ 194733 h 2277483"/>
                <a:gd name="connsiteX17" fmla="*/ 990600 w 2057400"/>
                <a:gd name="connsiteY17" fmla="*/ 296333 h 2277483"/>
                <a:gd name="connsiteX18" fmla="*/ 956734 w 2057400"/>
                <a:gd name="connsiteY18" fmla="*/ 381000 h 2277483"/>
                <a:gd name="connsiteX19" fmla="*/ 914400 w 2057400"/>
                <a:gd name="connsiteY19" fmla="*/ 448733 h 2277483"/>
                <a:gd name="connsiteX20" fmla="*/ 846667 w 2057400"/>
                <a:gd name="connsiteY20" fmla="*/ 120546 h 2277483"/>
                <a:gd name="connsiteX21" fmla="*/ 770467 w 2057400"/>
                <a:gd name="connsiteY21" fmla="*/ 303320 h 2277483"/>
                <a:gd name="connsiteX22" fmla="*/ 705043 w 2057400"/>
                <a:gd name="connsiteY22" fmla="*/ 224065 h 2277483"/>
                <a:gd name="connsiteX23" fmla="*/ 651934 w 2057400"/>
                <a:gd name="connsiteY23" fmla="*/ 222144 h 2277483"/>
                <a:gd name="connsiteX24" fmla="*/ 388697 w 2057400"/>
                <a:gd name="connsiteY24" fmla="*/ 222145 h 2277483"/>
                <a:gd name="connsiteX25" fmla="*/ 13855 w 2057400"/>
                <a:gd name="connsiteY25" fmla="*/ 184437 h 2277483"/>
                <a:gd name="connsiteX26" fmla="*/ 0 w 2057400"/>
                <a:gd name="connsiteY26" fmla="*/ 1938866 h 2277483"/>
                <a:gd name="connsiteX27" fmla="*/ 16934 w 2057400"/>
                <a:gd name="connsiteY27" fmla="*/ 2040466 h 2277483"/>
                <a:gd name="connsiteX28" fmla="*/ 20782 w 2057400"/>
                <a:gd name="connsiteY28" fmla="*/ 2140353 h 2277483"/>
                <a:gd name="connsiteX29" fmla="*/ 107758 w 2057400"/>
                <a:gd name="connsiteY29" fmla="*/ 2252084 h 2277483"/>
                <a:gd name="connsiteX30" fmla="*/ 211667 w 2057400"/>
                <a:gd name="connsiteY30" fmla="*/ 2277483 h 2277483"/>
                <a:gd name="connsiteX31" fmla="*/ 304800 w 2057400"/>
                <a:gd name="connsiteY31" fmla="*/ 2243666 h 2277483"/>
                <a:gd name="connsiteX32" fmla="*/ 1794934 w 2057400"/>
                <a:gd name="connsiteY32" fmla="*/ 2243666 h 2277483"/>
                <a:gd name="connsiteX33" fmla="*/ 1957339 w 2057400"/>
                <a:gd name="connsiteY33" fmla="*/ 2228397 h 2277483"/>
                <a:gd name="connsiteX34" fmla="*/ 2008909 w 2057400"/>
                <a:gd name="connsiteY34" fmla="*/ 2160664 h 2277483"/>
                <a:gd name="connsiteX35" fmla="*/ 2032000 w 2057400"/>
                <a:gd name="connsiteY35" fmla="*/ 1989666 h 2277483"/>
                <a:gd name="connsiteX36" fmla="*/ 2057400 w 2057400"/>
                <a:gd name="connsiteY36" fmla="*/ 1862666 h 2277483"/>
                <a:gd name="connsiteX37" fmla="*/ 2057400 w 2057400"/>
                <a:gd name="connsiteY37" fmla="*/ 0 h 2277483"/>
                <a:gd name="connsiteX0" fmla="*/ 2057400 w 2057400"/>
                <a:gd name="connsiteY0" fmla="*/ 0 h 2277483"/>
                <a:gd name="connsiteX1" fmla="*/ 2057400 w 2057400"/>
                <a:gd name="connsiteY1" fmla="*/ 0 h 2277483"/>
                <a:gd name="connsiteX2" fmla="*/ 1947334 w 2057400"/>
                <a:gd name="connsiteY2" fmla="*/ 8466 h 2277483"/>
                <a:gd name="connsiteX3" fmla="*/ 1921934 w 2057400"/>
                <a:gd name="connsiteY3" fmla="*/ 16933 h 2277483"/>
                <a:gd name="connsiteX4" fmla="*/ 1862667 w 2057400"/>
                <a:gd name="connsiteY4" fmla="*/ 59266 h 2277483"/>
                <a:gd name="connsiteX5" fmla="*/ 1820334 w 2057400"/>
                <a:gd name="connsiteY5" fmla="*/ 84666 h 2277483"/>
                <a:gd name="connsiteX6" fmla="*/ 1769534 w 2057400"/>
                <a:gd name="connsiteY6" fmla="*/ 110066 h 2277483"/>
                <a:gd name="connsiteX7" fmla="*/ 1447800 w 2057400"/>
                <a:gd name="connsiteY7" fmla="*/ 110066 h 2277483"/>
                <a:gd name="connsiteX8" fmla="*/ 1422400 w 2057400"/>
                <a:gd name="connsiteY8" fmla="*/ 118533 h 2277483"/>
                <a:gd name="connsiteX9" fmla="*/ 1337734 w 2057400"/>
                <a:gd name="connsiteY9" fmla="*/ 127000 h 2277483"/>
                <a:gd name="connsiteX10" fmla="*/ 1303867 w 2057400"/>
                <a:gd name="connsiteY10" fmla="*/ 143933 h 2277483"/>
                <a:gd name="connsiteX11" fmla="*/ 1253067 w 2057400"/>
                <a:gd name="connsiteY11" fmla="*/ 169333 h 2277483"/>
                <a:gd name="connsiteX12" fmla="*/ 1176867 w 2057400"/>
                <a:gd name="connsiteY12" fmla="*/ 177800 h 2277483"/>
                <a:gd name="connsiteX13" fmla="*/ 1126067 w 2057400"/>
                <a:gd name="connsiteY13" fmla="*/ 186266 h 2277483"/>
                <a:gd name="connsiteX14" fmla="*/ 1058334 w 2057400"/>
                <a:gd name="connsiteY14" fmla="*/ 194733 h 2277483"/>
                <a:gd name="connsiteX15" fmla="*/ 1032934 w 2057400"/>
                <a:gd name="connsiteY15" fmla="*/ 203200 h 2277483"/>
                <a:gd name="connsiteX16" fmla="*/ 990600 w 2057400"/>
                <a:gd name="connsiteY16" fmla="*/ 194733 h 2277483"/>
                <a:gd name="connsiteX17" fmla="*/ 990600 w 2057400"/>
                <a:gd name="connsiteY17" fmla="*/ 296333 h 2277483"/>
                <a:gd name="connsiteX18" fmla="*/ 956734 w 2057400"/>
                <a:gd name="connsiteY18" fmla="*/ 381000 h 2277483"/>
                <a:gd name="connsiteX19" fmla="*/ 872836 w 2057400"/>
                <a:gd name="connsiteY19" fmla="*/ 241346 h 2277483"/>
                <a:gd name="connsiteX20" fmla="*/ 846667 w 2057400"/>
                <a:gd name="connsiteY20" fmla="*/ 120546 h 2277483"/>
                <a:gd name="connsiteX21" fmla="*/ 770467 w 2057400"/>
                <a:gd name="connsiteY21" fmla="*/ 303320 h 2277483"/>
                <a:gd name="connsiteX22" fmla="*/ 705043 w 2057400"/>
                <a:gd name="connsiteY22" fmla="*/ 224065 h 2277483"/>
                <a:gd name="connsiteX23" fmla="*/ 651934 w 2057400"/>
                <a:gd name="connsiteY23" fmla="*/ 222144 h 2277483"/>
                <a:gd name="connsiteX24" fmla="*/ 388697 w 2057400"/>
                <a:gd name="connsiteY24" fmla="*/ 222145 h 2277483"/>
                <a:gd name="connsiteX25" fmla="*/ 13855 w 2057400"/>
                <a:gd name="connsiteY25" fmla="*/ 184437 h 2277483"/>
                <a:gd name="connsiteX26" fmla="*/ 0 w 2057400"/>
                <a:gd name="connsiteY26" fmla="*/ 1938866 h 2277483"/>
                <a:gd name="connsiteX27" fmla="*/ 16934 w 2057400"/>
                <a:gd name="connsiteY27" fmla="*/ 2040466 h 2277483"/>
                <a:gd name="connsiteX28" fmla="*/ 20782 w 2057400"/>
                <a:gd name="connsiteY28" fmla="*/ 2140353 h 2277483"/>
                <a:gd name="connsiteX29" fmla="*/ 107758 w 2057400"/>
                <a:gd name="connsiteY29" fmla="*/ 2252084 h 2277483"/>
                <a:gd name="connsiteX30" fmla="*/ 211667 w 2057400"/>
                <a:gd name="connsiteY30" fmla="*/ 2277483 h 2277483"/>
                <a:gd name="connsiteX31" fmla="*/ 304800 w 2057400"/>
                <a:gd name="connsiteY31" fmla="*/ 2243666 h 2277483"/>
                <a:gd name="connsiteX32" fmla="*/ 1794934 w 2057400"/>
                <a:gd name="connsiteY32" fmla="*/ 2243666 h 2277483"/>
                <a:gd name="connsiteX33" fmla="*/ 1957339 w 2057400"/>
                <a:gd name="connsiteY33" fmla="*/ 2228397 h 2277483"/>
                <a:gd name="connsiteX34" fmla="*/ 2008909 w 2057400"/>
                <a:gd name="connsiteY34" fmla="*/ 2160664 h 2277483"/>
                <a:gd name="connsiteX35" fmla="*/ 2032000 w 2057400"/>
                <a:gd name="connsiteY35" fmla="*/ 1989666 h 2277483"/>
                <a:gd name="connsiteX36" fmla="*/ 2057400 w 2057400"/>
                <a:gd name="connsiteY36" fmla="*/ 1862666 h 2277483"/>
                <a:gd name="connsiteX37" fmla="*/ 2057400 w 2057400"/>
                <a:gd name="connsiteY37" fmla="*/ 0 h 2277483"/>
                <a:gd name="connsiteX0" fmla="*/ 2057400 w 2057400"/>
                <a:gd name="connsiteY0" fmla="*/ 0 h 2277483"/>
                <a:gd name="connsiteX1" fmla="*/ 2057400 w 2057400"/>
                <a:gd name="connsiteY1" fmla="*/ 0 h 2277483"/>
                <a:gd name="connsiteX2" fmla="*/ 1947334 w 2057400"/>
                <a:gd name="connsiteY2" fmla="*/ 8466 h 2277483"/>
                <a:gd name="connsiteX3" fmla="*/ 1921934 w 2057400"/>
                <a:gd name="connsiteY3" fmla="*/ 16933 h 2277483"/>
                <a:gd name="connsiteX4" fmla="*/ 1862667 w 2057400"/>
                <a:gd name="connsiteY4" fmla="*/ 59266 h 2277483"/>
                <a:gd name="connsiteX5" fmla="*/ 1820334 w 2057400"/>
                <a:gd name="connsiteY5" fmla="*/ 84666 h 2277483"/>
                <a:gd name="connsiteX6" fmla="*/ 1769534 w 2057400"/>
                <a:gd name="connsiteY6" fmla="*/ 110066 h 2277483"/>
                <a:gd name="connsiteX7" fmla="*/ 1447800 w 2057400"/>
                <a:gd name="connsiteY7" fmla="*/ 110066 h 2277483"/>
                <a:gd name="connsiteX8" fmla="*/ 1422400 w 2057400"/>
                <a:gd name="connsiteY8" fmla="*/ 118533 h 2277483"/>
                <a:gd name="connsiteX9" fmla="*/ 1337734 w 2057400"/>
                <a:gd name="connsiteY9" fmla="*/ 127000 h 2277483"/>
                <a:gd name="connsiteX10" fmla="*/ 1303867 w 2057400"/>
                <a:gd name="connsiteY10" fmla="*/ 143933 h 2277483"/>
                <a:gd name="connsiteX11" fmla="*/ 1253067 w 2057400"/>
                <a:gd name="connsiteY11" fmla="*/ 169333 h 2277483"/>
                <a:gd name="connsiteX12" fmla="*/ 1176867 w 2057400"/>
                <a:gd name="connsiteY12" fmla="*/ 177800 h 2277483"/>
                <a:gd name="connsiteX13" fmla="*/ 1126067 w 2057400"/>
                <a:gd name="connsiteY13" fmla="*/ 186266 h 2277483"/>
                <a:gd name="connsiteX14" fmla="*/ 1058334 w 2057400"/>
                <a:gd name="connsiteY14" fmla="*/ 194733 h 2277483"/>
                <a:gd name="connsiteX15" fmla="*/ 1032934 w 2057400"/>
                <a:gd name="connsiteY15" fmla="*/ 203200 h 2277483"/>
                <a:gd name="connsiteX16" fmla="*/ 990600 w 2057400"/>
                <a:gd name="connsiteY16" fmla="*/ 194733 h 2277483"/>
                <a:gd name="connsiteX17" fmla="*/ 990600 w 2057400"/>
                <a:gd name="connsiteY17" fmla="*/ 296333 h 2277483"/>
                <a:gd name="connsiteX18" fmla="*/ 873607 w 2057400"/>
                <a:gd name="connsiteY18" fmla="*/ 192467 h 2277483"/>
                <a:gd name="connsiteX19" fmla="*/ 872836 w 2057400"/>
                <a:gd name="connsiteY19" fmla="*/ 241346 h 2277483"/>
                <a:gd name="connsiteX20" fmla="*/ 846667 w 2057400"/>
                <a:gd name="connsiteY20" fmla="*/ 120546 h 2277483"/>
                <a:gd name="connsiteX21" fmla="*/ 770467 w 2057400"/>
                <a:gd name="connsiteY21" fmla="*/ 303320 h 2277483"/>
                <a:gd name="connsiteX22" fmla="*/ 705043 w 2057400"/>
                <a:gd name="connsiteY22" fmla="*/ 224065 h 2277483"/>
                <a:gd name="connsiteX23" fmla="*/ 651934 w 2057400"/>
                <a:gd name="connsiteY23" fmla="*/ 222144 h 2277483"/>
                <a:gd name="connsiteX24" fmla="*/ 388697 w 2057400"/>
                <a:gd name="connsiteY24" fmla="*/ 222145 h 2277483"/>
                <a:gd name="connsiteX25" fmla="*/ 13855 w 2057400"/>
                <a:gd name="connsiteY25" fmla="*/ 184437 h 2277483"/>
                <a:gd name="connsiteX26" fmla="*/ 0 w 2057400"/>
                <a:gd name="connsiteY26" fmla="*/ 1938866 h 2277483"/>
                <a:gd name="connsiteX27" fmla="*/ 16934 w 2057400"/>
                <a:gd name="connsiteY27" fmla="*/ 2040466 h 2277483"/>
                <a:gd name="connsiteX28" fmla="*/ 20782 w 2057400"/>
                <a:gd name="connsiteY28" fmla="*/ 2140353 h 2277483"/>
                <a:gd name="connsiteX29" fmla="*/ 107758 w 2057400"/>
                <a:gd name="connsiteY29" fmla="*/ 2252084 h 2277483"/>
                <a:gd name="connsiteX30" fmla="*/ 211667 w 2057400"/>
                <a:gd name="connsiteY30" fmla="*/ 2277483 h 2277483"/>
                <a:gd name="connsiteX31" fmla="*/ 304800 w 2057400"/>
                <a:gd name="connsiteY31" fmla="*/ 2243666 h 2277483"/>
                <a:gd name="connsiteX32" fmla="*/ 1794934 w 2057400"/>
                <a:gd name="connsiteY32" fmla="*/ 2243666 h 2277483"/>
                <a:gd name="connsiteX33" fmla="*/ 1957339 w 2057400"/>
                <a:gd name="connsiteY33" fmla="*/ 2228397 h 2277483"/>
                <a:gd name="connsiteX34" fmla="*/ 2008909 w 2057400"/>
                <a:gd name="connsiteY34" fmla="*/ 2160664 h 2277483"/>
                <a:gd name="connsiteX35" fmla="*/ 2032000 w 2057400"/>
                <a:gd name="connsiteY35" fmla="*/ 1989666 h 2277483"/>
                <a:gd name="connsiteX36" fmla="*/ 2057400 w 2057400"/>
                <a:gd name="connsiteY36" fmla="*/ 1862666 h 2277483"/>
                <a:gd name="connsiteX37" fmla="*/ 2057400 w 2057400"/>
                <a:gd name="connsiteY37" fmla="*/ 0 h 2277483"/>
                <a:gd name="connsiteX0" fmla="*/ 2057400 w 2057400"/>
                <a:gd name="connsiteY0" fmla="*/ 0 h 2277483"/>
                <a:gd name="connsiteX1" fmla="*/ 2057400 w 2057400"/>
                <a:gd name="connsiteY1" fmla="*/ 0 h 2277483"/>
                <a:gd name="connsiteX2" fmla="*/ 1947334 w 2057400"/>
                <a:gd name="connsiteY2" fmla="*/ 8466 h 2277483"/>
                <a:gd name="connsiteX3" fmla="*/ 1921934 w 2057400"/>
                <a:gd name="connsiteY3" fmla="*/ 16933 h 2277483"/>
                <a:gd name="connsiteX4" fmla="*/ 1862667 w 2057400"/>
                <a:gd name="connsiteY4" fmla="*/ 59266 h 2277483"/>
                <a:gd name="connsiteX5" fmla="*/ 1820334 w 2057400"/>
                <a:gd name="connsiteY5" fmla="*/ 84666 h 2277483"/>
                <a:gd name="connsiteX6" fmla="*/ 1769534 w 2057400"/>
                <a:gd name="connsiteY6" fmla="*/ 110066 h 2277483"/>
                <a:gd name="connsiteX7" fmla="*/ 1447800 w 2057400"/>
                <a:gd name="connsiteY7" fmla="*/ 110066 h 2277483"/>
                <a:gd name="connsiteX8" fmla="*/ 1422400 w 2057400"/>
                <a:gd name="connsiteY8" fmla="*/ 118533 h 2277483"/>
                <a:gd name="connsiteX9" fmla="*/ 1337734 w 2057400"/>
                <a:gd name="connsiteY9" fmla="*/ 127000 h 2277483"/>
                <a:gd name="connsiteX10" fmla="*/ 1303867 w 2057400"/>
                <a:gd name="connsiteY10" fmla="*/ 143933 h 2277483"/>
                <a:gd name="connsiteX11" fmla="*/ 1253067 w 2057400"/>
                <a:gd name="connsiteY11" fmla="*/ 169333 h 2277483"/>
                <a:gd name="connsiteX12" fmla="*/ 1176867 w 2057400"/>
                <a:gd name="connsiteY12" fmla="*/ 177800 h 2277483"/>
                <a:gd name="connsiteX13" fmla="*/ 1126067 w 2057400"/>
                <a:gd name="connsiteY13" fmla="*/ 186266 h 2277483"/>
                <a:gd name="connsiteX14" fmla="*/ 1058334 w 2057400"/>
                <a:gd name="connsiteY14" fmla="*/ 194733 h 2277483"/>
                <a:gd name="connsiteX15" fmla="*/ 1032934 w 2057400"/>
                <a:gd name="connsiteY15" fmla="*/ 203200 h 2277483"/>
                <a:gd name="connsiteX16" fmla="*/ 990600 w 2057400"/>
                <a:gd name="connsiteY16" fmla="*/ 194733 h 2277483"/>
                <a:gd name="connsiteX17" fmla="*/ 976745 w 2057400"/>
                <a:gd name="connsiteY17" fmla="*/ 164358 h 2277483"/>
                <a:gd name="connsiteX18" fmla="*/ 873607 w 2057400"/>
                <a:gd name="connsiteY18" fmla="*/ 192467 h 2277483"/>
                <a:gd name="connsiteX19" fmla="*/ 872836 w 2057400"/>
                <a:gd name="connsiteY19" fmla="*/ 241346 h 2277483"/>
                <a:gd name="connsiteX20" fmla="*/ 846667 w 2057400"/>
                <a:gd name="connsiteY20" fmla="*/ 120546 h 2277483"/>
                <a:gd name="connsiteX21" fmla="*/ 770467 w 2057400"/>
                <a:gd name="connsiteY21" fmla="*/ 303320 h 2277483"/>
                <a:gd name="connsiteX22" fmla="*/ 705043 w 2057400"/>
                <a:gd name="connsiteY22" fmla="*/ 224065 h 2277483"/>
                <a:gd name="connsiteX23" fmla="*/ 651934 w 2057400"/>
                <a:gd name="connsiteY23" fmla="*/ 222144 h 2277483"/>
                <a:gd name="connsiteX24" fmla="*/ 388697 w 2057400"/>
                <a:gd name="connsiteY24" fmla="*/ 222145 h 2277483"/>
                <a:gd name="connsiteX25" fmla="*/ 13855 w 2057400"/>
                <a:gd name="connsiteY25" fmla="*/ 184437 h 2277483"/>
                <a:gd name="connsiteX26" fmla="*/ 0 w 2057400"/>
                <a:gd name="connsiteY26" fmla="*/ 1938866 h 2277483"/>
                <a:gd name="connsiteX27" fmla="*/ 16934 w 2057400"/>
                <a:gd name="connsiteY27" fmla="*/ 2040466 h 2277483"/>
                <a:gd name="connsiteX28" fmla="*/ 20782 w 2057400"/>
                <a:gd name="connsiteY28" fmla="*/ 2140353 h 2277483"/>
                <a:gd name="connsiteX29" fmla="*/ 107758 w 2057400"/>
                <a:gd name="connsiteY29" fmla="*/ 2252084 h 2277483"/>
                <a:gd name="connsiteX30" fmla="*/ 211667 w 2057400"/>
                <a:gd name="connsiteY30" fmla="*/ 2277483 h 2277483"/>
                <a:gd name="connsiteX31" fmla="*/ 304800 w 2057400"/>
                <a:gd name="connsiteY31" fmla="*/ 2243666 h 2277483"/>
                <a:gd name="connsiteX32" fmla="*/ 1794934 w 2057400"/>
                <a:gd name="connsiteY32" fmla="*/ 2243666 h 2277483"/>
                <a:gd name="connsiteX33" fmla="*/ 1957339 w 2057400"/>
                <a:gd name="connsiteY33" fmla="*/ 2228397 h 2277483"/>
                <a:gd name="connsiteX34" fmla="*/ 2008909 w 2057400"/>
                <a:gd name="connsiteY34" fmla="*/ 2160664 h 2277483"/>
                <a:gd name="connsiteX35" fmla="*/ 2032000 w 2057400"/>
                <a:gd name="connsiteY35" fmla="*/ 1989666 h 2277483"/>
                <a:gd name="connsiteX36" fmla="*/ 2057400 w 2057400"/>
                <a:gd name="connsiteY36" fmla="*/ 1862666 h 2277483"/>
                <a:gd name="connsiteX37" fmla="*/ 2057400 w 2057400"/>
                <a:gd name="connsiteY37" fmla="*/ 0 h 2277483"/>
                <a:gd name="connsiteX0" fmla="*/ 2057400 w 2113750"/>
                <a:gd name="connsiteY0" fmla="*/ 0 h 2277483"/>
                <a:gd name="connsiteX1" fmla="*/ 2057400 w 2113750"/>
                <a:gd name="connsiteY1" fmla="*/ 0 h 2277483"/>
                <a:gd name="connsiteX2" fmla="*/ 1947334 w 2113750"/>
                <a:gd name="connsiteY2" fmla="*/ 8466 h 2277483"/>
                <a:gd name="connsiteX3" fmla="*/ 1921934 w 2113750"/>
                <a:gd name="connsiteY3" fmla="*/ 16933 h 2277483"/>
                <a:gd name="connsiteX4" fmla="*/ 1862667 w 2113750"/>
                <a:gd name="connsiteY4" fmla="*/ 59266 h 2277483"/>
                <a:gd name="connsiteX5" fmla="*/ 1820334 w 2113750"/>
                <a:gd name="connsiteY5" fmla="*/ 84666 h 2277483"/>
                <a:gd name="connsiteX6" fmla="*/ 1769534 w 2113750"/>
                <a:gd name="connsiteY6" fmla="*/ 110066 h 2277483"/>
                <a:gd name="connsiteX7" fmla="*/ 1447800 w 2113750"/>
                <a:gd name="connsiteY7" fmla="*/ 110066 h 2277483"/>
                <a:gd name="connsiteX8" fmla="*/ 1422400 w 2113750"/>
                <a:gd name="connsiteY8" fmla="*/ 118533 h 2277483"/>
                <a:gd name="connsiteX9" fmla="*/ 1337734 w 2113750"/>
                <a:gd name="connsiteY9" fmla="*/ 127000 h 2277483"/>
                <a:gd name="connsiteX10" fmla="*/ 1303867 w 2113750"/>
                <a:gd name="connsiteY10" fmla="*/ 143933 h 2277483"/>
                <a:gd name="connsiteX11" fmla="*/ 1253067 w 2113750"/>
                <a:gd name="connsiteY11" fmla="*/ 169333 h 2277483"/>
                <a:gd name="connsiteX12" fmla="*/ 1176867 w 2113750"/>
                <a:gd name="connsiteY12" fmla="*/ 177800 h 2277483"/>
                <a:gd name="connsiteX13" fmla="*/ 1126067 w 2113750"/>
                <a:gd name="connsiteY13" fmla="*/ 186266 h 2277483"/>
                <a:gd name="connsiteX14" fmla="*/ 1058334 w 2113750"/>
                <a:gd name="connsiteY14" fmla="*/ 194733 h 2277483"/>
                <a:gd name="connsiteX15" fmla="*/ 1032934 w 2113750"/>
                <a:gd name="connsiteY15" fmla="*/ 203200 h 2277483"/>
                <a:gd name="connsiteX16" fmla="*/ 990600 w 2113750"/>
                <a:gd name="connsiteY16" fmla="*/ 194733 h 2277483"/>
                <a:gd name="connsiteX17" fmla="*/ 976745 w 2113750"/>
                <a:gd name="connsiteY17" fmla="*/ 164358 h 2277483"/>
                <a:gd name="connsiteX18" fmla="*/ 873607 w 2113750"/>
                <a:gd name="connsiteY18" fmla="*/ 192467 h 2277483"/>
                <a:gd name="connsiteX19" fmla="*/ 872836 w 2113750"/>
                <a:gd name="connsiteY19" fmla="*/ 241346 h 2277483"/>
                <a:gd name="connsiteX20" fmla="*/ 846667 w 2113750"/>
                <a:gd name="connsiteY20" fmla="*/ 120546 h 2277483"/>
                <a:gd name="connsiteX21" fmla="*/ 770467 w 2113750"/>
                <a:gd name="connsiteY21" fmla="*/ 303320 h 2277483"/>
                <a:gd name="connsiteX22" fmla="*/ 705043 w 2113750"/>
                <a:gd name="connsiteY22" fmla="*/ 224065 h 2277483"/>
                <a:gd name="connsiteX23" fmla="*/ 651934 w 2113750"/>
                <a:gd name="connsiteY23" fmla="*/ 222144 h 2277483"/>
                <a:gd name="connsiteX24" fmla="*/ 388697 w 2113750"/>
                <a:gd name="connsiteY24" fmla="*/ 222145 h 2277483"/>
                <a:gd name="connsiteX25" fmla="*/ 13855 w 2113750"/>
                <a:gd name="connsiteY25" fmla="*/ 184437 h 2277483"/>
                <a:gd name="connsiteX26" fmla="*/ 0 w 2113750"/>
                <a:gd name="connsiteY26" fmla="*/ 1938866 h 2277483"/>
                <a:gd name="connsiteX27" fmla="*/ 16934 w 2113750"/>
                <a:gd name="connsiteY27" fmla="*/ 2040466 h 2277483"/>
                <a:gd name="connsiteX28" fmla="*/ 20782 w 2113750"/>
                <a:gd name="connsiteY28" fmla="*/ 2140353 h 2277483"/>
                <a:gd name="connsiteX29" fmla="*/ 107758 w 2113750"/>
                <a:gd name="connsiteY29" fmla="*/ 2252084 h 2277483"/>
                <a:gd name="connsiteX30" fmla="*/ 211667 w 2113750"/>
                <a:gd name="connsiteY30" fmla="*/ 2277483 h 2277483"/>
                <a:gd name="connsiteX31" fmla="*/ 304800 w 2113750"/>
                <a:gd name="connsiteY31" fmla="*/ 2243666 h 2277483"/>
                <a:gd name="connsiteX32" fmla="*/ 1794934 w 2113750"/>
                <a:gd name="connsiteY32" fmla="*/ 2243666 h 2277483"/>
                <a:gd name="connsiteX33" fmla="*/ 2113750 w 2113750"/>
                <a:gd name="connsiteY33" fmla="*/ 2257005 h 2277483"/>
                <a:gd name="connsiteX34" fmla="*/ 2008909 w 2113750"/>
                <a:gd name="connsiteY34" fmla="*/ 2160664 h 2277483"/>
                <a:gd name="connsiteX35" fmla="*/ 2032000 w 2113750"/>
                <a:gd name="connsiteY35" fmla="*/ 1989666 h 2277483"/>
                <a:gd name="connsiteX36" fmla="*/ 2057400 w 2113750"/>
                <a:gd name="connsiteY36" fmla="*/ 1862666 h 2277483"/>
                <a:gd name="connsiteX37" fmla="*/ 2057400 w 2113750"/>
                <a:gd name="connsiteY37" fmla="*/ 0 h 2277483"/>
                <a:gd name="connsiteX0" fmla="*/ 2057400 w 2113750"/>
                <a:gd name="connsiteY0" fmla="*/ 0 h 2277483"/>
                <a:gd name="connsiteX1" fmla="*/ 2057400 w 2113750"/>
                <a:gd name="connsiteY1" fmla="*/ 0 h 2277483"/>
                <a:gd name="connsiteX2" fmla="*/ 1947334 w 2113750"/>
                <a:gd name="connsiteY2" fmla="*/ 8466 h 2277483"/>
                <a:gd name="connsiteX3" fmla="*/ 1921934 w 2113750"/>
                <a:gd name="connsiteY3" fmla="*/ 16933 h 2277483"/>
                <a:gd name="connsiteX4" fmla="*/ 1862667 w 2113750"/>
                <a:gd name="connsiteY4" fmla="*/ 59266 h 2277483"/>
                <a:gd name="connsiteX5" fmla="*/ 1820334 w 2113750"/>
                <a:gd name="connsiteY5" fmla="*/ 84666 h 2277483"/>
                <a:gd name="connsiteX6" fmla="*/ 1769534 w 2113750"/>
                <a:gd name="connsiteY6" fmla="*/ 110066 h 2277483"/>
                <a:gd name="connsiteX7" fmla="*/ 1447800 w 2113750"/>
                <a:gd name="connsiteY7" fmla="*/ 110066 h 2277483"/>
                <a:gd name="connsiteX8" fmla="*/ 1422400 w 2113750"/>
                <a:gd name="connsiteY8" fmla="*/ 118533 h 2277483"/>
                <a:gd name="connsiteX9" fmla="*/ 1337734 w 2113750"/>
                <a:gd name="connsiteY9" fmla="*/ 127000 h 2277483"/>
                <a:gd name="connsiteX10" fmla="*/ 1303867 w 2113750"/>
                <a:gd name="connsiteY10" fmla="*/ 143933 h 2277483"/>
                <a:gd name="connsiteX11" fmla="*/ 1253067 w 2113750"/>
                <a:gd name="connsiteY11" fmla="*/ 169333 h 2277483"/>
                <a:gd name="connsiteX12" fmla="*/ 1176867 w 2113750"/>
                <a:gd name="connsiteY12" fmla="*/ 177800 h 2277483"/>
                <a:gd name="connsiteX13" fmla="*/ 1126067 w 2113750"/>
                <a:gd name="connsiteY13" fmla="*/ 186266 h 2277483"/>
                <a:gd name="connsiteX14" fmla="*/ 1058334 w 2113750"/>
                <a:gd name="connsiteY14" fmla="*/ 194733 h 2277483"/>
                <a:gd name="connsiteX15" fmla="*/ 1032934 w 2113750"/>
                <a:gd name="connsiteY15" fmla="*/ 203200 h 2277483"/>
                <a:gd name="connsiteX16" fmla="*/ 990600 w 2113750"/>
                <a:gd name="connsiteY16" fmla="*/ 194733 h 2277483"/>
                <a:gd name="connsiteX17" fmla="*/ 976745 w 2113750"/>
                <a:gd name="connsiteY17" fmla="*/ 164358 h 2277483"/>
                <a:gd name="connsiteX18" fmla="*/ 873607 w 2113750"/>
                <a:gd name="connsiteY18" fmla="*/ 192467 h 2277483"/>
                <a:gd name="connsiteX19" fmla="*/ 872836 w 2113750"/>
                <a:gd name="connsiteY19" fmla="*/ 241346 h 2277483"/>
                <a:gd name="connsiteX20" fmla="*/ 846667 w 2113750"/>
                <a:gd name="connsiteY20" fmla="*/ 120546 h 2277483"/>
                <a:gd name="connsiteX21" fmla="*/ 770467 w 2113750"/>
                <a:gd name="connsiteY21" fmla="*/ 303320 h 2277483"/>
                <a:gd name="connsiteX22" fmla="*/ 705043 w 2113750"/>
                <a:gd name="connsiteY22" fmla="*/ 224065 h 2277483"/>
                <a:gd name="connsiteX23" fmla="*/ 651934 w 2113750"/>
                <a:gd name="connsiteY23" fmla="*/ 222144 h 2277483"/>
                <a:gd name="connsiteX24" fmla="*/ 388697 w 2113750"/>
                <a:gd name="connsiteY24" fmla="*/ 222145 h 2277483"/>
                <a:gd name="connsiteX25" fmla="*/ 13855 w 2113750"/>
                <a:gd name="connsiteY25" fmla="*/ 184437 h 2277483"/>
                <a:gd name="connsiteX26" fmla="*/ 0 w 2113750"/>
                <a:gd name="connsiteY26" fmla="*/ 1938866 h 2277483"/>
                <a:gd name="connsiteX27" fmla="*/ 16934 w 2113750"/>
                <a:gd name="connsiteY27" fmla="*/ 2040466 h 2277483"/>
                <a:gd name="connsiteX28" fmla="*/ 20782 w 2113750"/>
                <a:gd name="connsiteY28" fmla="*/ 2140353 h 2277483"/>
                <a:gd name="connsiteX29" fmla="*/ 107758 w 2113750"/>
                <a:gd name="connsiteY29" fmla="*/ 2252084 h 2277483"/>
                <a:gd name="connsiteX30" fmla="*/ 211667 w 2113750"/>
                <a:gd name="connsiteY30" fmla="*/ 2277483 h 2277483"/>
                <a:gd name="connsiteX31" fmla="*/ 304800 w 2113750"/>
                <a:gd name="connsiteY31" fmla="*/ 2243666 h 2277483"/>
                <a:gd name="connsiteX32" fmla="*/ 1794934 w 2113750"/>
                <a:gd name="connsiteY32" fmla="*/ 2243666 h 2277483"/>
                <a:gd name="connsiteX33" fmla="*/ 2113750 w 2113750"/>
                <a:gd name="connsiteY33" fmla="*/ 2257005 h 2277483"/>
                <a:gd name="connsiteX34" fmla="*/ 2105161 w 2113750"/>
                <a:gd name="connsiteY34" fmla="*/ 2160664 h 2277483"/>
                <a:gd name="connsiteX35" fmla="*/ 2032000 w 2113750"/>
                <a:gd name="connsiteY35" fmla="*/ 1989666 h 2277483"/>
                <a:gd name="connsiteX36" fmla="*/ 2057400 w 2113750"/>
                <a:gd name="connsiteY36" fmla="*/ 1862666 h 2277483"/>
                <a:gd name="connsiteX37" fmla="*/ 2057400 w 2113750"/>
                <a:gd name="connsiteY37" fmla="*/ 0 h 2277483"/>
                <a:gd name="connsiteX0" fmla="*/ 2057400 w 2128253"/>
                <a:gd name="connsiteY0" fmla="*/ 0 h 2277483"/>
                <a:gd name="connsiteX1" fmla="*/ 2057400 w 2128253"/>
                <a:gd name="connsiteY1" fmla="*/ 0 h 2277483"/>
                <a:gd name="connsiteX2" fmla="*/ 1947334 w 2128253"/>
                <a:gd name="connsiteY2" fmla="*/ 8466 h 2277483"/>
                <a:gd name="connsiteX3" fmla="*/ 1921934 w 2128253"/>
                <a:gd name="connsiteY3" fmla="*/ 16933 h 2277483"/>
                <a:gd name="connsiteX4" fmla="*/ 1862667 w 2128253"/>
                <a:gd name="connsiteY4" fmla="*/ 59266 h 2277483"/>
                <a:gd name="connsiteX5" fmla="*/ 1820334 w 2128253"/>
                <a:gd name="connsiteY5" fmla="*/ 84666 h 2277483"/>
                <a:gd name="connsiteX6" fmla="*/ 1769534 w 2128253"/>
                <a:gd name="connsiteY6" fmla="*/ 110066 h 2277483"/>
                <a:gd name="connsiteX7" fmla="*/ 1447800 w 2128253"/>
                <a:gd name="connsiteY7" fmla="*/ 110066 h 2277483"/>
                <a:gd name="connsiteX8" fmla="*/ 1422400 w 2128253"/>
                <a:gd name="connsiteY8" fmla="*/ 118533 h 2277483"/>
                <a:gd name="connsiteX9" fmla="*/ 1337734 w 2128253"/>
                <a:gd name="connsiteY9" fmla="*/ 127000 h 2277483"/>
                <a:gd name="connsiteX10" fmla="*/ 1303867 w 2128253"/>
                <a:gd name="connsiteY10" fmla="*/ 143933 h 2277483"/>
                <a:gd name="connsiteX11" fmla="*/ 1253067 w 2128253"/>
                <a:gd name="connsiteY11" fmla="*/ 169333 h 2277483"/>
                <a:gd name="connsiteX12" fmla="*/ 1176867 w 2128253"/>
                <a:gd name="connsiteY12" fmla="*/ 177800 h 2277483"/>
                <a:gd name="connsiteX13" fmla="*/ 1126067 w 2128253"/>
                <a:gd name="connsiteY13" fmla="*/ 186266 h 2277483"/>
                <a:gd name="connsiteX14" fmla="*/ 1058334 w 2128253"/>
                <a:gd name="connsiteY14" fmla="*/ 194733 h 2277483"/>
                <a:gd name="connsiteX15" fmla="*/ 1032934 w 2128253"/>
                <a:gd name="connsiteY15" fmla="*/ 203200 h 2277483"/>
                <a:gd name="connsiteX16" fmla="*/ 990600 w 2128253"/>
                <a:gd name="connsiteY16" fmla="*/ 194733 h 2277483"/>
                <a:gd name="connsiteX17" fmla="*/ 976745 w 2128253"/>
                <a:gd name="connsiteY17" fmla="*/ 164358 h 2277483"/>
                <a:gd name="connsiteX18" fmla="*/ 873607 w 2128253"/>
                <a:gd name="connsiteY18" fmla="*/ 192467 h 2277483"/>
                <a:gd name="connsiteX19" fmla="*/ 872836 w 2128253"/>
                <a:gd name="connsiteY19" fmla="*/ 241346 h 2277483"/>
                <a:gd name="connsiteX20" fmla="*/ 846667 w 2128253"/>
                <a:gd name="connsiteY20" fmla="*/ 120546 h 2277483"/>
                <a:gd name="connsiteX21" fmla="*/ 770467 w 2128253"/>
                <a:gd name="connsiteY21" fmla="*/ 303320 h 2277483"/>
                <a:gd name="connsiteX22" fmla="*/ 705043 w 2128253"/>
                <a:gd name="connsiteY22" fmla="*/ 224065 h 2277483"/>
                <a:gd name="connsiteX23" fmla="*/ 651934 w 2128253"/>
                <a:gd name="connsiteY23" fmla="*/ 222144 h 2277483"/>
                <a:gd name="connsiteX24" fmla="*/ 388697 w 2128253"/>
                <a:gd name="connsiteY24" fmla="*/ 222145 h 2277483"/>
                <a:gd name="connsiteX25" fmla="*/ 13855 w 2128253"/>
                <a:gd name="connsiteY25" fmla="*/ 184437 h 2277483"/>
                <a:gd name="connsiteX26" fmla="*/ 0 w 2128253"/>
                <a:gd name="connsiteY26" fmla="*/ 1938866 h 2277483"/>
                <a:gd name="connsiteX27" fmla="*/ 16934 w 2128253"/>
                <a:gd name="connsiteY27" fmla="*/ 2040466 h 2277483"/>
                <a:gd name="connsiteX28" fmla="*/ 20782 w 2128253"/>
                <a:gd name="connsiteY28" fmla="*/ 2140353 h 2277483"/>
                <a:gd name="connsiteX29" fmla="*/ 107758 w 2128253"/>
                <a:gd name="connsiteY29" fmla="*/ 2252084 h 2277483"/>
                <a:gd name="connsiteX30" fmla="*/ 211667 w 2128253"/>
                <a:gd name="connsiteY30" fmla="*/ 2277483 h 2277483"/>
                <a:gd name="connsiteX31" fmla="*/ 304800 w 2128253"/>
                <a:gd name="connsiteY31" fmla="*/ 2243666 h 2277483"/>
                <a:gd name="connsiteX32" fmla="*/ 1794934 w 2128253"/>
                <a:gd name="connsiteY32" fmla="*/ 2243666 h 2277483"/>
                <a:gd name="connsiteX33" fmla="*/ 2113750 w 2128253"/>
                <a:gd name="connsiteY33" fmla="*/ 2257005 h 2277483"/>
                <a:gd name="connsiteX34" fmla="*/ 2105161 w 2128253"/>
                <a:gd name="connsiteY34" fmla="*/ 2160664 h 2277483"/>
                <a:gd name="connsiteX35" fmla="*/ 2128253 w 2128253"/>
                <a:gd name="connsiteY35" fmla="*/ 1989666 h 2277483"/>
                <a:gd name="connsiteX36" fmla="*/ 2057400 w 2128253"/>
                <a:gd name="connsiteY36" fmla="*/ 1862666 h 2277483"/>
                <a:gd name="connsiteX37" fmla="*/ 2057400 w 2128253"/>
                <a:gd name="connsiteY37" fmla="*/ 0 h 2277483"/>
                <a:gd name="connsiteX0" fmla="*/ 2057400 w 2129590"/>
                <a:gd name="connsiteY0" fmla="*/ 0 h 2277483"/>
                <a:gd name="connsiteX1" fmla="*/ 2057400 w 2129590"/>
                <a:gd name="connsiteY1" fmla="*/ 0 h 2277483"/>
                <a:gd name="connsiteX2" fmla="*/ 1947334 w 2129590"/>
                <a:gd name="connsiteY2" fmla="*/ 8466 h 2277483"/>
                <a:gd name="connsiteX3" fmla="*/ 1921934 w 2129590"/>
                <a:gd name="connsiteY3" fmla="*/ 16933 h 2277483"/>
                <a:gd name="connsiteX4" fmla="*/ 1862667 w 2129590"/>
                <a:gd name="connsiteY4" fmla="*/ 59266 h 2277483"/>
                <a:gd name="connsiteX5" fmla="*/ 1820334 w 2129590"/>
                <a:gd name="connsiteY5" fmla="*/ 84666 h 2277483"/>
                <a:gd name="connsiteX6" fmla="*/ 1769534 w 2129590"/>
                <a:gd name="connsiteY6" fmla="*/ 110066 h 2277483"/>
                <a:gd name="connsiteX7" fmla="*/ 1447800 w 2129590"/>
                <a:gd name="connsiteY7" fmla="*/ 110066 h 2277483"/>
                <a:gd name="connsiteX8" fmla="*/ 1422400 w 2129590"/>
                <a:gd name="connsiteY8" fmla="*/ 118533 h 2277483"/>
                <a:gd name="connsiteX9" fmla="*/ 1337734 w 2129590"/>
                <a:gd name="connsiteY9" fmla="*/ 127000 h 2277483"/>
                <a:gd name="connsiteX10" fmla="*/ 1303867 w 2129590"/>
                <a:gd name="connsiteY10" fmla="*/ 143933 h 2277483"/>
                <a:gd name="connsiteX11" fmla="*/ 1253067 w 2129590"/>
                <a:gd name="connsiteY11" fmla="*/ 169333 h 2277483"/>
                <a:gd name="connsiteX12" fmla="*/ 1176867 w 2129590"/>
                <a:gd name="connsiteY12" fmla="*/ 177800 h 2277483"/>
                <a:gd name="connsiteX13" fmla="*/ 1126067 w 2129590"/>
                <a:gd name="connsiteY13" fmla="*/ 186266 h 2277483"/>
                <a:gd name="connsiteX14" fmla="*/ 1058334 w 2129590"/>
                <a:gd name="connsiteY14" fmla="*/ 194733 h 2277483"/>
                <a:gd name="connsiteX15" fmla="*/ 1032934 w 2129590"/>
                <a:gd name="connsiteY15" fmla="*/ 203200 h 2277483"/>
                <a:gd name="connsiteX16" fmla="*/ 990600 w 2129590"/>
                <a:gd name="connsiteY16" fmla="*/ 194733 h 2277483"/>
                <a:gd name="connsiteX17" fmla="*/ 976745 w 2129590"/>
                <a:gd name="connsiteY17" fmla="*/ 164358 h 2277483"/>
                <a:gd name="connsiteX18" fmla="*/ 873607 w 2129590"/>
                <a:gd name="connsiteY18" fmla="*/ 192467 h 2277483"/>
                <a:gd name="connsiteX19" fmla="*/ 872836 w 2129590"/>
                <a:gd name="connsiteY19" fmla="*/ 241346 h 2277483"/>
                <a:gd name="connsiteX20" fmla="*/ 846667 w 2129590"/>
                <a:gd name="connsiteY20" fmla="*/ 120546 h 2277483"/>
                <a:gd name="connsiteX21" fmla="*/ 770467 w 2129590"/>
                <a:gd name="connsiteY21" fmla="*/ 303320 h 2277483"/>
                <a:gd name="connsiteX22" fmla="*/ 705043 w 2129590"/>
                <a:gd name="connsiteY22" fmla="*/ 224065 h 2277483"/>
                <a:gd name="connsiteX23" fmla="*/ 651934 w 2129590"/>
                <a:gd name="connsiteY23" fmla="*/ 222144 h 2277483"/>
                <a:gd name="connsiteX24" fmla="*/ 388697 w 2129590"/>
                <a:gd name="connsiteY24" fmla="*/ 222145 h 2277483"/>
                <a:gd name="connsiteX25" fmla="*/ 13855 w 2129590"/>
                <a:gd name="connsiteY25" fmla="*/ 184437 h 2277483"/>
                <a:gd name="connsiteX26" fmla="*/ 0 w 2129590"/>
                <a:gd name="connsiteY26" fmla="*/ 1938866 h 2277483"/>
                <a:gd name="connsiteX27" fmla="*/ 16934 w 2129590"/>
                <a:gd name="connsiteY27" fmla="*/ 2040466 h 2277483"/>
                <a:gd name="connsiteX28" fmla="*/ 20782 w 2129590"/>
                <a:gd name="connsiteY28" fmla="*/ 2140353 h 2277483"/>
                <a:gd name="connsiteX29" fmla="*/ 107758 w 2129590"/>
                <a:gd name="connsiteY29" fmla="*/ 2252084 h 2277483"/>
                <a:gd name="connsiteX30" fmla="*/ 211667 w 2129590"/>
                <a:gd name="connsiteY30" fmla="*/ 2277483 h 2277483"/>
                <a:gd name="connsiteX31" fmla="*/ 304800 w 2129590"/>
                <a:gd name="connsiteY31" fmla="*/ 2243666 h 2277483"/>
                <a:gd name="connsiteX32" fmla="*/ 1794934 w 2129590"/>
                <a:gd name="connsiteY32" fmla="*/ 2243666 h 2277483"/>
                <a:gd name="connsiteX33" fmla="*/ 2113750 w 2129590"/>
                <a:gd name="connsiteY33" fmla="*/ 2257005 h 2277483"/>
                <a:gd name="connsiteX34" fmla="*/ 2105161 w 2129590"/>
                <a:gd name="connsiteY34" fmla="*/ 2160664 h 2277483"/>
                <a:gd name="connsiteX35" fmla="*/ 2128253 w 2129590"/>
                <a:gd name="connsiteY35" fmla="*/ 1989666 h 2277483"/>
                <a:gd name="connsiteX36" fmla="*/ 2129590 w 2129590"/>
                <a:gd name="connsiteY36" fmla="*/ 1862666 h 2277483"/>
                <a:gd name="connsiteX37" fmla="*/ 2057400 w 2129590"/>
                <a:gd name="connsiteY37" fmla="*/ 0 h 2277483"/>
                <a:gd name="connsiteX0" fmla="*/ 2117559 w 2129590"/>
                <a:gd name="connsiteY0" fmla="*/ 0 h 2277483"/>
                <a:gd name="connsiteX1" fmla="*/ 2057400 w 2129590"/>
                <a:gd name="connsiteY1" fmla="*/ 0 h 2277483"/>
                <a:gd name="connsiteX2" fmla="*/ 1947334 w 2129590"/>
                <a:gd name="connsiteY2" fmla="*/ 8466 h 2277483"/>
                <a:gd name="connsiteX3" fmla="*/ 1921934 w 2129590"/>
                <a:gd name="connsiteY3" fmla="*/ 16933 h 2277483"/>
                <a:gd name="connsiteX4" fmla="*/ 1862667 w 2129590"/>
                <a:gd name="connsiteY4" fmla="*/ 59266 h 2277483"/>
                <a:gd name="connsiteX5" fmla="*/ 1820334 w 2129590"/>
                <a:gd name="connsiteY5" fmla="*/ 84666 h 2277483"/>
                <a:gd name="connsiteX6" fmla="*/ 1769534 w 2129590"/>
                <a:gd name="connsiteY6" fmla="*/ 110066 h 2277483"/>
                <a:gd name="connsiteX7" fmla="*/ 1447800 w 2129590"/>
                <a:gd name="connsiteY7" fmla="*/ 110066 h 2277483"/>
                <a:gd name="connsiteX8" fmla="*/ 1422400 w 2129590"/>
                <a:gd name="connsiteY8" fmla="*/ 118533 h 2277483"/>
                <a:gd name="connsiteX9" fmla="*/ 1337734 w 2129590"/>
                <a:gd name="connsiteY9" fmla="*/ 127000 h 2277483"/>
                <a:gd name="connsiteX10" fmla="*/ 1303867 w 2129590"/>
                <a:gd name="connsiteY10" fmla="*/ 143933 h 2277483"/>
                <a:gd name="connsiteX11" fmla="*/ 1253067 w 2129590"/>
                <a:gd name="connsiteY11" fmla="*/ 169333 h 2277483"/>
                <a:gd name="connsiteX12" fmla="*/ 1176867 w 2129590"/>
                <a:gd name="connsiteY12" fmla="*/ 177800 h 2277483"/>
                <a:gd name="connsiteX13" fmla="*/ 1126067 w 2129590"/>
                <a:gd name="connsiteY13" fmla="*/ 186266 h 2277483"/>
                <a:gd name="connsiteX14" fmla="*/ 1058334 w 2129590"/>
                <a:gd name="connsiteY14" fmla="*/ 194733 h 2277483"/>
                <a:gd name="connsiteX15" fmla="*/ 1032934 w 2129590"/>
                <a:gd name="connsiteY15" fmla="*/ 203200 h 2277483"/>
                <a:gd name="connsiteX16" fmla="*/ 990600 w 2129590"/>
                <a:gd name="connsiteY16" fmla="*/ 194733 h 2277483"/>
                <a:gd name="connsiteX17" fmla="*/ 976745 w 2129590"/>
                <a:gd name="connsiteY17" fmla="*/ 164358 h 2277483"/>
                <a:gd name="connsiteX18" fmla="*/ 873607 w 2129590"/>
                <a:gd name="connsiteY18" fmla="*/ 192467 h 2277483"/>
                <a:gd name="connsiteX19" fmla="*/ 872836 w 2129590"/>
                <a:gd name="connsiteY19" fmla="*/ 241346 h 2277483"/>
                <a:gd name="connsiteX20" fmla="*/ 846667 w 2129590"/>
                <a:gd name="connsiteY20" fmla="*/ 120546 h 2277483"/>
                <a:gd name="connsiteX21" fmla="*/ 770467 w 2129590"/>
                <a:gd name="connsiteY21" fmla="*/ 303320 h 2277483"/>
                <a:gd name="connsiteX22" fmla="*/ 705043 w 2129590"/>
                <a:gd name="connsiteY22" fmla="*/ 224065 h 2277483"/>
                <a:gd name="connsiteX23" fmla="*/ 651934 w 2129590"/>
                <a:gd name="connsiteY23" fmla="*/ 222144 h 2277483"/>
                <a:gd name="connsiteX24" fmla="*/ 388697 w 2129590"/>
                <a:gd name="connsiteY24" fmla="*/ 222145 h 2277483"/>
                <a:gd name="connsiteX25" fmla="*/ 13855 w 2129590"/>
                <a:gd name="connsiteY25" fmla="*/ 184437 h 2277483"/>
                <a:gd name="connsiteX26" fmla="*/ 0 w 2129590"/>
                <a:gd name="connsiteY26" fmla="*/ 1938866 h 2277483"/>
                <a:gd name="connsiteX27" fmla="*/ 16934 w 2129590"/>
                <a:gd name="connsiteY27" fmla="*/ 2040466 h 2277483"/>
                <a:gd name="connsiteX28" fmla="*/ 20782 w 2129590"/>
                <a:gd name="connsiteY28" fmla="*/ 2140353 h 2277483"/>
                <a:gd name="connsiteX29" fmla="*/ 107758 w 2129590"/>
                <a:gd name="connsiteY29" fmla="*/ 2252084 h 2277483"/>
                <a:gd name="connsiteX30" fmla="*/ 211667 w 2129590"/>
                <a:gd name="connsiteY30" fmla="*/ 2277483 h 2277483"/>
                <a:gd name="connsiteX31" fmla="*/ 304800 w 2129590"/>
                <a:gd name="connsiteY31" fmla="*/ 2243666 h 2277483"/>
                <a:gd name="connsiteX32" fmla="*/ 1794934 w 2129590"/>
                <a:gd name="connsiteY32" fmla="*/ 2243666 h 2277483"/>
                <a:gd name="connsiteX33" fmla="*/ 2113750 w 2129590"/>
                <a:gd name="connsiteY33" fmla="*/ 2257005 h 2277483"/>
                <a:gd name="connsiteX34" fmla="*/ 2105161 w 2129590"/>
                <a:gd name="connsiteY34" fmla="*/ 2160664 h 2277483"/>
                <a:gd name="connsiteX35" fmla="*/ 2128253 w 2129590"/>
                <a:gd name="connsiteY35" fmla="*/ 1989666 h 2277483"/>
                <a:gd name="connsiteX36" fmla="*/ 2129590 w 2129590"/>
                <a:gd name="connsiteY36" fmla="*/ 1862666 h 2277483"/>
                <a:gd name="connsiteX37" fmla="*/ 2117559 w 2129590"/>
                <a:gd name="connsiteY37" fmla="*/ 0 h 2277483"/>
                <a:gd name="connsiteX0" fmla="*/ 2117559 w 2129590"/>
                <a:gd name="connsiteY0" fmla="*/ 0 h 2277483"/>
                <a:gd name="connsiteX1" fmla="*/ 2057400 w 2129590"/>
                <a:gd name="connsiteY1" fmla="*/ 0 h 2277483"/>
                <a:gd name="connsiteX2" fmla="*/ 1947334 w 2129590"/>
                <a:gd name="connsiteY2" fmla="*/ 8466 h 2277483"/>
                <a:gd name="connsiteX3" fmla="*/ 1921934 w 2129590"/>
                <a:gd name="connsiteY3" fmla="*/ 16933 h 2277483"/>
                <a:gd name="connsiteX4" fmla="*/ 1862667 w 2129590"/>
                <a:gd name="connsiteY4" fmla="*/ 59266 h 2277483"/>
                <a:gd name="connsiteX5" fmla="*/ 1820334 w 2129590"/>
                <a:gd name="connsiteY5" fmla="*/ 84666 h 2277483"/>
                <a:gd name="connsiteX6" fmla="*/ 1769534 w 2129590"/>
                <a:gd name="connsiteY6" fmla="*/ 110066 h 2277483"/>
                <a:gd name="connsiteX7" fmla="*/ 1447800 w 2129590"/>
                <a:gd name="connsiteY7" fmla="*/ 110066 h 2277483"/>
                <a:gd name="connsiteX8" fmla="*/ 1422400 w 2129590"/>
                <a:gd name="connsiteY8" fmla="*/ 118533 h 2277483"/>
                <a:gd name="connsiteX9" fmla="*/ 1337734 w 2129590"/>
                <a:gd name="connsiteY9" fmla="*/ 127000 h 2277483"/>
                <a:gd name="connsiteX10" fmla="*/ 1303867 w 2129590"/>
                <a:gd name="connsiteY10" fmla="*/ 143933 h 2277483"/>
                <a:gd name="connsiteX11" fmla="*/ 1253067 w 2129590"/>
                <a:gd name="connsiteY11" fmla="*/ 169333 h 2277483"/>
                <a:gd name="connsiteX12" fmla="*/ 1176867 w 2129590"/>
                <a:gd name="connsiteY12" fmla="*/ 177800 h 2277483"/>
                <a:gd name="connsiteX13" fmla="*/ 1126067 w 2129590"/>
                <a:gd name="connsiteY13" fmla="*/ 186266 h 2277483"/>
                <a:gd name="connsiteX14" fmla="*/ 1058334 w 2129590"/>
                <a:gd name="connsiteY14" fmla="*/ 194733 h 2277483"/>
                <a:gd name="connsiteX15" fmla="*/ 1032934 w 2129590"/>
                <a:gd name="connsiteY15" fmla="*/ 203200 h 2277483"/>
                <a:gd name="connsiteX16" fmla="*/ 990600 w 2129590"/>
                <a:gd name="connsiteY16" fmla="*/ 194733 h 2277483"/>
                <a:gd name="connsiteX17" fmla="*/ 976745 w 2129590"/>
                <a:gd name="connsiteY17" fmla="*/ 164358 h 2277483"/>
                <a:gd name="connsiteX18" fmla="*/ 873607 w 2129590"/>
                <a:gd name="connsiteY18" fmla="*/ 192467 h 2277483"/>
                <a:gd name="connsiteX19" fmla="*/ 872836 w 2129590"/>
                <a:gd name="connsiteY19" fmla="*/ 241346 h 2277483"/>
                <a:gd name="connsiteX20" fmla="*/ 846667 w 2129590"/>
                <a:gd name="connsiteY20" fmla="*/ 120546 h 2277483"/>
                <a:gd name="connsiteX21" fmla="*/ 770467 w 2129590"/>
                <a:gd name="connsiteY21" fmla="*/ 303320 h 2277483"/>
                <a:gd name="connsiteX22" fmla="*/ 705043 w 2129590"/>
                <a:gd name="connsiteY22" fmla="*/ 224065 h 2277483"/>
                <a:gd name="connsiteX23" fmla="*/ 651934 w 2129590"/>
                <a:gd name="connsiteY23" fmla="*/ 222144 h 2277483"/>
                <a:gd name="connsiteX24" fmla="*/ 388697 w 2129590"/>
                <a:gd name="connsiteY24" fmla="*/ 222145 h 2277483"/>
                <a:gd name="connsiteX25" fmla="*/ 13855 w 2129590"/>
                <a:gd name="connsiteY25" fmla="*/ 184437 h 2277483"/>
                <a:gd name="connsiteX26" fmla="*/ 0 w 2129590"/>
                <a:gd name="connsiteY26" fmla="*/ 1938866 h 2277483"/>
                <a:gd name="connsiteX27" fmla="*/ 16934 w 2129590"/>
                <a:gd name="connsiteY27" fmla="*/ 2040466 h 2277483"/>
                <a:gd name="connsiteX28" fmla="*/ 20782 w 2129590"/>
                <a:gd name="connsiteY28" fmla="*/ 2140353 h 2277483"/>
                <a:gd name="connsiteX29" fmla="*/ 23538 w 2129590"/>
                <a:gd name="connsiteY29" fmla="*/ 2252085 h 2277483"/>
                <a:gd name="connsiteX30" fmla="*/ 211667 w 2129590"/>
                <a:gd name="connsiteY30" fmla="*/ 2277483 h 2277483"/>
                <a:gd name="connsiteX31" fmla="*/ 304800 w 2129590"/>
                <a:gd name="connsiteY31" fmla="*/ 2243666 h 2277483"/>
                <a:gd name="connsiteX32" fmla="*/ 1794934 w 2129590"/>
                <a:gd name="connsiteY32" fmla="*/ 2243666 h 2277483"/>
                <a:gd name="connsiteX33" fmla="*/ 2113750 w 2129590"/>
                <a:gd name="connsiteY33" fmla="*/ 2257005 h 2277483"/>
                <a:gd name="connsiteX34" fmla="*/ 2105161 w 2129590"/>
                <a:gd name="connsiteY34" fmla="*/ 2160664 h 2277483"/>
                <a:gd name="connsiteX35" fmla="*/ 2128253 w 2129590"/>
                <a:gd name="connsiteY35" fmla="*/ 1989666 h 2277483"/>
                <a:gd name="connsiteX36" fmla="*/ 2129590 w 2129590"/>
                <a:gd name="connsiteY36" fmla="*/ 1862666 h 2277483"/>
                <a:gd name="connsiteX37" fmla="*/ 2117559 w 2129590"/>
                <a:gd name="connsiteY37" fmla="*/ 0 h 227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29590" h="2277483">
                  <a:moveTo>
                    <a:pt x="2117559" y="0"/>
                  </a:moveTo>
                  <a:lnTo>
                    <a:pt x="2057400" y="0"/>
                  </a:lnTo>
                  <a:cubicBezTo>
                    <a:pt x="2020711" y="2822"/>
                    <a:pt x="1983847" y="3902"/>
                    <a:pt x="1947334" y="8466"/>
                  </a:cubicBezTo>
                  <a:cubicBezTo>
                    <a:pt x="1938478" y="9573"/>
                    <a:pt x="1929196" y="11746"/>
                    <a:pt x="1921934" y="16933"/>
                  </a:cubicBezTo>
                  <a:cubicBezTo>
                    <a:pt x="1851627" y="67153"/>
                    <a:pt x="1920056" y="40138"/>
                    <a:pt x="1862667" y="59266"/>
                  </a:cubicBezTo>
                  <a:cubicBezTo>
                    <a:pt x="1829592" y="92343"/>
                    <a:pt x="1864298" y="62684"/>
                    <a:pt x="1820334" y="84666"/>
                  </a:cubicBezTo>
                  <a:cubicBezTo>
                    <a:pt x="1754683" y="117492"/>
                    <a:pt x="1833377" y="88787"/>
                    <a:pt x="1769534" y="110066"/>
                  </a:cubicBezTo>
                  <a:cubicBezTo>
                    <a:pt x="1612770" y="102228"/>
                    <a:pt x="1599565" y="95612"/>
                    <a:pt x="1447800" y="110066"/>
                  </a:cubicBezTo>
                  <a:cubicBezTo>
                    <a:pt x="1438916" y="110912"/>
                    <a:pt x="1431221" y="117176"/>
                    <a:pt x="1422400" y="118533"/>
                  </a:cubicBezTo>
                  <a:cubicBezTo>
                    <a:pt x="1394367" y="122846"/>
                    <a:pt x="1365956" y="124178"/>
                    <a:pt x="1337734" y="127000"/>
                  </a:cubicBezTo>
                  <a:cubicBezTo>
                    <a:pt x="1326445" y="132644"/>
                    <a:pt x="1314826" y="137671"/>
                    <a:pt x="1303867" y="143933"/>
                  </a:cubicBezTo>
                  <a:cubicBezTo>
                    <a:pt x="1279775" y="157699"/>
                    <a:pt x="1280460" y="164767"/>
                    <a:pt x="1253067" y="169333"/>
                  </a:cubicBezTo>
                  <a:cubicBezTo>
                    <a:pt x="1227858" y="173535"/>
                    <a:pt x="1202199" y="174422"/>
                    <a:pt x="1176867" y="177800"/>
                  </a:cubicBezTo>
                  <a:cubicBezTo>
                    <a:pt x="1159851" y="180069"/>
                    <a:pt x="1143061" y="183838"/>
                    <a:pt x="1126067" y="186266"/>
                  </a:cubicBezTo>
                  <a:cubicBezTo>
                    <a:pt x="1103542" y="189484"/>
                    <a:pt x="1080912" y="191911"/>
                    <a:pt x="1058334" y="194733"/>
                  </a:cubicBezTo>
                  <a:cubicBezTo>
                    <a:pt x="1049867" y="197555"/>
                    <a:pt x="1041859" y="203200"/>
                    <a:pt x="1032934" y="203200"/>
                  </a:cubicBezTo>
                  <a:cubicBezTo>
                    <a:pt x="1018543" y="203200"/>
                    <a:pt x="990600" y="194733"/>
                    <a:pt x="990600" y="194733"/>
                  </a:cubicBezTo>
                  <a:lnTo>
                    <a:pt x="976745" y="164358"/>
                  </a:lnTo>
                  <a:lnTo>
                    <a:pt x="873607" y="192467"/>
                  </a:lnTo>
                  <a:lnTo>
                    <a:pt x="872836" y="241346"/>
                  </a:lnTo>
                  <a:lnTo>
                    <a:pt x="846667" y="120546"/>
                  </a:lnTo>
                  <a:lnTo>
                    <a:pt x="770467" y="303320"/>
                  </a:lnTo>
                  <a:lnTo>
                    <a:pt x="705043" y="224065"/>
                  </a:lnTo>
                  <a:lnTo>
                    <a:pt x="651934" y="222144"/>
                  </a:lnTo>
                  <a:lnTo>
                    <a:pt x="388697" y="222145"/>
                  </a:lnTo>
                  <a:lnTo>
                    <a:pt x="13855" y="184437"/>
                  </a:lnTo>
                  <a:lnTo>
                    <a:pt x="0" y="1938866"/>
                  </a:lnTo>
                  <a:lnTo>
                    <a:pt x="16934" y="2040466"/>
                  </a:lnTo>
                  <a:lnTo>
                    <a:pt x="20782" y="2140353"/>
                  </a:lnTo>
                  <a:cubicBezTo>
                    <a:pt x="21701" y="2177597"/>
                    <a:pt x="22619" y="2214841"/>
                    <a:pt x="23538" y="2252085"/>
                  </a:cubicBezTo>
                  <a:lnTo>
                    <a:pt x="211667" y="2277483"/>
                  </a:lnTo>
                  <a:lnTo>
                    <a:pt x="304800" y="2243666"/>
                  </a:lnTo>
                  <a:lnTo>
                    <a:pt x="1794934" y="2243666"/>
                  </a:lnTo>
                  <a:lnTo>
                    <a:pt x="2113750" y="2257005"/>
                  </a:lnTo>
                  <a:lnTo>
                    <a:pt x="2105161" y="2160664"/>
                  </a:lnTo>
                  <a:lnTo>
                    <a:pt x="2128253" y="1989666"/>
                  </a:lnTo>
                  <a:cubicBezTo>
                    <a:pt x="2128699" y="1947333"/>
                    <a:pt x="2129144" y="1904999"/>
                    <a:pt x="2129590" y="1862666"/>
                  </a:cubicBezTo>
                  <a:cubicBezTo>
                    <a:pt x="2125580" y="1241777"/>
                    <a:pt x="2121569" y="620889"/>
                    <a:pt x="2117559" y="0"/>
                  </a:cubicBez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066800" y="4350964"/>
              <a:ext cx="1524000" cy="2202236"/>
            </a:xfrm>
            <a:custGeom>
              <a:avLst/>
              <a:gdLst>
                <a:gd name="connsiteX0" fmla="*/ 990600 w 999066"/>
                <a:gd name="connsiteY0" fmla="*/ 25400 h 795867"/>
                <a:gd name="connsiteX1" fmla="*/ 990600 w 999066"/>
                <a:gd name="connsiteY1" fmla="*/ 25400 h 795867"/>
                <a:gd name="connsiteX2" fmla="*/ 889000 w 999066"/>
                <a:gd name="connsiteY2" fmla="*/ 16934 h 795867"/>
                <a:gd name="connsiteX3" fmla="*/ 863600 w 999066"/>
                <a:gd name="connsiteY3" fmla="*/ 8467 h 795867"/>
                <a:gd name="connsiteX4" fmla="*/ 795866 w 999066"/>
                <a:gd name="connsiteY4" fmla="*/ 25400 h 795867"/>
                <a:gd name="connsiteX5" fmla="*/ 626533 w 999066"/>
                <a:gd name="connsiteY5" fmla="*/ 33867 h 795867"/>
                <a:gd name="connsiteX6" fmla="*/ 567266 w 999066"/>
                <a:gd name="connsiteY6" fmla="*/ 25400 h 795867"/>
                <a:gd name="connsiteX7" fmla="*/ 541866 w 999066"/>
                <a:gd name="connsiteY7" fmla="*/ 16934 h 795867"/>
                <a:gd name="connsiteX8" fmla="*/ 508000 w 999066"/>
                <a:gd name="connsiteY8" fmla="*/ 25400 h 795867"/>
                <a:gd name="connsiteX9" fmla="*/ 457200 w 999066"/>
                <a:gd name="connsiteY9" fmla="*/ 42334 h 795867"/>
                <a:gd name="connsiteX10" fmla="*/ 372533 w 999066"/>
                <a:gd name="connsiteY10" fmla="*/ 33867 h 795867"/>
                <a:gd name="connsiteX11" fmla="*/ 347133 w 999066"/>
                <a:gd name="connsiteY11" fmla="*/ 25400 h 795867"/>
                <a:gd name="connsiteX12" fmla="*/ 313266 w 999066"/>
                <a:gd name="connsiteY12" fmla="*/ 16934 h 795867"/>
                <a:gd name="connsiteX13" fmla="*/ 262466 w 999066"/>
                <a:gd name="connsiteY13" fmla="*/ 0 h 795867"/>
                <a:gd name="connsiteX14" fmla="*/ 194733 w 999066"/>
                <a:gd name="connsiteY14" fmla="*/ 33867 h 795867"/>
                <a:gd name="connsiteX15" fmla="*/ 169333 w 999066"/>
                <a:gd name="connsiteY15" fmla="*/ 42334 h 795867"/>
                <a:gd name="connsiteX16" fmla="*/ 143933 w 999066"/>
                <a:gd name="connsiteY16" fmla="*/ 50800 h 795867"/>
                <a:gd name="connsiteX17" fmla="*/ 84666 w 999066"/>
                <a:gd name="connsiteY17" fmla="*/ 42334 h 795867"/>
                <a:gd name="connsiteX18" fmla="*/ 59266 w 999066"/>
                <a:gd name="connsiteY18" fmla="*/ 33867 h 795867"/>
                <a:gd name="connsiteX19" fmla="*/ 33866 w 999066"/>
                <a:gd name="connsiteY19" fmla="*/ 16934 h 795867"/>
                <a:gd name="connsiteX20" fmla="*/ 0 w 999066"/>
                <a:gd name="connsiteY20" fmla="*/ 16934 h 795867"/>
                <a:gd name="connsiteX21" fmla="*/ 0 w 999066"/>
                <a:gd name="connsiteY21" fmla="*/ 795867 h 795867"/>
                <a:gd name="connsiteX22" fmla="*/ 736600 w 999066"/>
                <a:gd name="connsiteY22" fmla="*/ 778934 h 795867"/>
                <a:gd name="connsiteX23" fmla="*/ 829733 w 999066"/>
                <a:gd name="connsiteY23" fmla="*/ 711200 h 795867"/>
                <a:gd name="connsiteX24" fmla="*/ 905933 w 999066"/>
                <a:gd name="connsiteY24" fmla="*/ 618067 h 795867"/>
                <a:gd name="connsiteX25" fmla="*/ 956733 w 999066"/>
                <a:gd name="connsiteY25" fmla="*/ 533400 h 795867"/>
                <a:gd name="connsiteX26" fmla="*/ 990600 w 999066"/>
                <a:gd name="connsiteY26" fmla="*/ 423334 h 795867"/>
                <a:gd name="connsiteX27" fmla="*/ 999066 w 999066"/>
                <a:gd name="connsiteY27" fmla="*/ 228600 h 795867"/>
                <a:gd name="connsiteX28" fmla="*/ 990600 w 999066"/>
                <a:gd name="connsiteY28" fmla="*/ 25400 h 795867"/>
                <a:gd name="connsiteX0" fmla="*/ 1924791 w 1924791"/>
                <a:gd name="connsiteY0" fmla="*/ 39254 h 795867"/>
                <a:gd name="connsiteX1" fmla="*/ 990600 w 1924791"/>
                <a:gd name="connsiteY1" fmla="*/ 25400 h 795867"/>
                <a:gd name="connsiteX2" fmla="*/ 889000 w 1924791"/>
                <a:gd name="connsiteY2" fmla="*/ 16934 h 795867"/>
                <a:gd name="connsiteX3" fmla="*/ 863600 w 1924791"/>
                <a:gd name="connsiteY3" fmla="*/ 8467 h 795867"/>
                <a:gd name="connsiteX4" fmla="*/ 795866 w 1924791"/>
                <a:gd name="connsiteY4" fmla="*/ 25400 h 795867"/>
                <a:gd name="connsiteX5" fmla="*/ 626533 w 1924791"/>
                <a:gd name="connsiteY5" fmla="*/ 33867 h 795867"/>
                <a:gd name="connsiteX6" fmla="*/ 567266 w 1924791"/>
                <a:gd name="connsiteY6" fmla="*/ 25400 h 795867"/>
                <a:gd name="connsiteX7" fmla="*/ 541866 w 1924791"/>
                <a:gd name="connsiteY7" fmla="*/ 16934 h 795867"/>
                <a:gd name="connsiteX8" fmla="*/ 508000 w 1924791"/>
                <a:gd name="connsiteY8" fmla="*/ 25400 h 795867"/>
                <a:gd name="connsiteX9" fmla="*/ 457200 w 1924791"/>
                <a:gd name="connsiteY9" fmla="*/ 42334 h 795867"/>
                <a:gd name="connsiteX10" fmla="*/ 372533 w 1924791"/>
                <a:gd name="connsiteY10" fmla="*/ 33867 h 795867"/>
                <a:gd name="connsiteX11" fmla="*/ 347133 w 1924791"/>
                <a:gd name="connsiteY11" fmla="*/ 25400 h 795867"/>
                <a:gd name="connsiteX12" fmla="*/ 313266 w 1924791"/>
                <a:gd name="connsiteY12" fmla="*/ 16934 h 795867"/>
                <a:gd name="connsiteX13" fmla="*/ 262466 w 1924791"/>
                <a:gd name="connsiteY13" fmla="*/ 0 h 795867"/>
                <a:gd name="connsiteX14" fmla="*/ 194733 w 1924791"/>
                <a:gd name="connsiteY14" fmla="*/ 33867 h 795867"/>
                <a:gd name="connsiteX15" fmla="*/ 169333 w 1924791"/>
                <a:gd name="connsiteY15" fmla="*/ 42334 h 795867"/>
                <a:gd name="connsiteX16" fmla="*/ 143933 w 1924791"/>
                <a:gd name="connsiteY16" fmla="*/ 50800 h 795867"/>
                <a:gd name="connsiteX17" fmla="*/ 84666 w 1924791"/>
                <a:gd name="connsiteY17" fmla="*/ 42334 h 795867"/>
                <a:gd name="connsiteX18" fmla="*/ 59266 w 1924791"/>
                <a:gd name="connsiteY18" fmla="*/ 33867 h 795867"/>
                <a:gd name="connsiteX19" fmla="*/ 33866 w 1924791"/>
                <a:gd name="connsiteY19" fmla="*/ 16934 h 795867"/>
                <a:gd name="connsiteX20" fmla="*/ 0 w 1924791"/>
                <a:gd name="connsiteY20" fmla="*/ 16934 h 795867"/>
                <a:gd name="connsiteX21" fmla="*/ 0 w 1924791"/>
                <a:gd name="connsiteY21" fmla="*/ 795867 h 795867"/>
                <a:gd name="connsiteX22" fmla="*/ 736600 w 1924791"/>
                <a:gd name="connsiteY22" fmla="*/ 778934 h 795867"/>
                <a:gd name="connsiteX23" fmla="*/ 829733 w 1924791"/>
                <a:gd name="connsiteY23" fmla="*/ 711200 h 795867"/>
                <a:gd name="connsiteX24" fmla="*/ 905933 w 1924791"/>
                <a:gd name="connsiteY24" fmla="*/ 618067 h 795867"/>
                <a:gd name="connsiteX25" fmla="*/ 956733 w 1924791"/>
                <a:gd name="connsiteY25" fmla="*/ 533400 h 795867"/>
                <a:gd name="connsiteX26" fmla="*/ 990600 w 1924791"/>
                <a:gd name="connsiteY26" fmla="*/ 423334 h 795867"/>
                <a:gd name="connsiteX27" fmla="*/ 999066 w 1924791"/>
                <a:gd name="connsiteY27" fmla="*/ 228600 h 795867"/>
                <a:gd name="connsiteX28" fmla="*/ 1924791 w 1924791"/>
                <a:gd name="connsiteY28" fmla="*/ 39254 h 795867"/>
                <a:gd name="connsiteX0" fmla="*/ 1924791 w 1959207"/>
                <a:gd name="connsiteY0" fmla="*/ 39254 h 795867"/>
                <a:gd name="connsiteX1" fmla="*/ 990600 w 1959207"/>
                <a:gd name="connsiteY1" fmla="*/ 25400 h 795867"/>
                <a:gd name="connsiteX2" fmla="*/ 889000 w 1959207"/>
                <a:gd name="connsiteY2" fmla="*/ 16934 h 795867"/>
                <a:gd name="connsiteX3" fmla="*/ 863600 w 1959207"/>
                <a:gd name="connsiteY3" fmla="*/ 8467 h 795867"/>
                <a:gd name="connsiteX4" fmla="*/ 795866 w 1959207"/>
                <a:gd name="connsiteY4" fmla="*/ 25400 h 795867"/>
                <a:gd name="connsiteX5" fmla="*/ 626533 w 1959207"/>
                <a:gd name="connsiteY5" fmla="*/ 33867 h 795867"/>
                <a:gd name="connsiteX6" fmla="*/ 567266 w 1959207"/>
                <a:gd name="connsiteY6" fmla="*/ 25400 h 795867"/>
                <a:gd name="connsiteX7" fmla="*/ 541866 w 1959207"/>
                <a:gd name="connsiteY7" fmla="*/ 16934 h 795867"/>
                <a:gd name="connsiteX8" fmla="*/ 508000 w 1959207"/>
                <a:gd name="connsiteY8" fmla="*/ 25400 h 795867"/>
                <a:gd name="connsiteX9" fmla="*/ 457200 w 1959207"/>
                <a:gd name="connsiteY9" fmla="*/ 42334 h 795867"/>
                <a:gd name="connsiteX10" fmla="*/ 372533 w 1959207"/>
                <a:gd name="connsiteY10" fmla="*/ 33867 h 795867"/>
                <a:gd name="connsiteX11" fmla="*/ 347133 w 1959207"/>
                <a:gd name="connsiteY11" fmla="*/ 25400 h 795867"/>
                <a:gd name="connsiteX12" fmla="*/ 313266 w 1959207"/>
                <a:gd name="connsiteY12" fmla="*/ 16934 h 795867"/>
                <a:gd name="connsiteX13" fmla="*/ 262466 w 1959207"/>
                <a:gd name="connsiteY13" fmla="*/ 0 h 795867"/>
                <a:gd name="connsiteX14" fmla="*/ 194733 w 1959207"/>
                <a:gd name="connsiteY14" fmla="*/ 33867 h 795867"/>
                <a:gd name="connsiteX15" fmla="*/ 169333 w 1959207"/>
                <a:gd name="connsiteY15" fmla="*/ 42334 h 795867"/>
                <a:gd name="connsiteX16" fmla="*/ 143933 w 1959207"/>
                <a:gd name="connsiteY16" fmla="*/ 50800 h 795867"/>
                <a:gd name="connsiteX17" fmla="*/ 84666 w 1959207"/>
                <a:gd name="connsiteY17" fmla="*/ 42334 h 795867"/>
                <a:gd name="connsiteX18" fmla="*/ 59266 w 1959207"/>
                <a:gd name="connsiteY18" fmla="*/ 33867 h 795867"/>
                <a:gd name="connsiteX19" fmla="*/ 33866 w 1959207"/>
                <a:gd name="connsiteY19" fmla="*/ 16934 h 795867"/>
                <a:gd name="connsiteX20" fmla="*/ 0 w 1959207"/>
                <a:gd name="connsiteY20" fmla="*/ 16934 h 795867"/>
                <a:gd name="connsiteX21" fmla="*/ 0 w 1959207"/>
                <a:gd name="connsiteY21" fmla="*/ 795867 h 795867"/>
                <a:gd name="connsiteX22" fmla="*/ 736600 w 1959207"/>
                <a:gd name="connsiteY22" fmla="*/ 778934 h 795867"/>
                <a:gd name="connsiteX23" fmla="*/ 829733 w 1959207"/>
                <a:gd name="connsiteY23" fmla="*/ 711200 h 795867"/>
                <a:gd name="connsiteX24" fmla="*/ 905933 w 1959207"/>
                <a:gd name="connsiteY24" fmla="*/ 618067 h 795867"/>
                <a:gd name="connsiteX25" fmla="*/ 956733 w 1959207"/>
                <a:gd name="connsiteY25" fmla="*/ 533400 h 795867"/>
                <a:gd name="connsiteX26" fmla="*/ 990600 w 1959207"/>
                <a:gd name="connsiteY26" fmla="*/ 423334 h 795867"/>
                <a:gd name="connsiteX27" fmla="*/ 1959207 w 1959207"/>
                <a:gd name="connsiteY27" fmla="*/ 256309 h 795867"/>
                <a:gd name="connsiteX28" fmla="*/ 1924791 w 1959207"/>
                <a:gd name="connsiteY28" fmla="*/ 39254 h 795867"/>
                <a:gd name="connsiteX0" fmla="*/ 1924791 w 1959207"/>
                <a:gd name="connsiteY0" fmla="*/ 39254 h 795867"/>
                <a:gd name="connsiteX1" fmla="*/ 990600 w 1959207"/>
                <a:gd name="connsiteY1" fmla="*/ 25400 h 795867"/>
                <a:gd name="connsiteX2" fmla="*/ 889000 w 1959207"/>
                <a:gd name="connsiteY2" fmla="*/ 16934 h 795867"/>
                <a:gd name="connsiteX3" fmla="*/ 863600 w 1959207"/>
                <a:gd name="connsiteY3" fmla="*/ 8467 h 795867"/>
                <a:gd name="connsiteX4" fmla="*/ 795866 w 1959207"/>
                <a:gd name="connsiteY4" fmla="*/ 25400 h 795867"/>
                <a:gd name="connsiteX5" fmla="*/ 626533 w 1959207"/>
                <a:gd name="connsiteY5" fmla="*/ 33867 h 795867"/>
                <a:gd name="connsiteX6" fmla="*/ 567266 w 1959207"/>
                <a:gd name="connsiteY6" fmla="*/ 25400 h 795867"/>
                <a:gd name="connsiteX7" fmla="*/ 541866 w 1959207"/>
                <a:gd name="connsiteY7" fmla="*/ 16934 h 795867"/>
                <a:gd name="connsiteX8" fmla="*/ 508000 w 1959207"/>
                <a:gd name="connsiteY8" fmla="*/ 25400 h 795867"/>
                <a:gd name="connsiteX9" fmla="*/ 457200 w 1959207"/>
                <a:gd name="connsiteY9" fmla="*/ 42334 h 795867"/>
                <a:gd name="connsiteX10" fmla="*/ 372533 w 1959207"/>
                <a:gd name="connsiteY10" fmla="*/ 33867 h 795867"/>
                <a:gd name="connsiteX11" fmla="*/ 347133 w 1959207"/>
                <a:gd name="connsiteY11" fmla="*/ 25400 h 795867"/>
                <a:gd name="connsiteX12" fmla="*/ 313266 w 1959207"/>
                <a:gd name="connsiteY12" fmla="*/ 16934 h 795867"/>
                <a:gd name="connsiteX13" fmla="*/ 262466 w 1959207"/>
                <a:gd name="connsiteY13" fmla="*/ 0 h 795867"/>
                <a:gd name="connsiteX14" fmla="*/ 194733 w 1959207"/>
                <a:gd name="connsiteY14" fmla="*/ 33867 h 795867"/>
                <a:gd name="connsiteX15" fmla="*/ 169333 w 1959207"/>
                <a:gd name="connsiteY15" fmla="*/ 42334 h 795867"/>
                <a:gd name="connsiteX16" fmla="*/ 143933 w 1959207"/>
                <a:gd name="connsiteY16" fmla="*/ 50800 h 795867"/>
                <a:gd name="connsiteX17" fmla="*/ 84666 w 1959207"/>
                <a:gd name="connsiteY17" fmla="*/ 42334 h 795867"/>
                <a:gd name="connsiteX18" fmla="*/ 59266 w 1959207"/>
                <a:gd name="connsiteY18" fmla="*/ 33867 h 795867"/>
                <a:gd name="connsiteX19" fmla="*/ 33866 w 1959207"/>
                <a:gd name="connsiteY19" fmla="*/ 16934 h 795867"/>
                <a:gd name="connsiteX20" fmla="*/ 0 w 1959207"/>
                <a:gd name="connsiteY20" fmla="*/ 16934 h 795867"/>
                <a:gd name="connsiteX21" fmla="*/ 0 w 1959207"/>
                <a:gd name="connsiteY21" fmla="*/ 795867 h 795867"/>
                <a:gd name="connsiteX22" fmla="*/ 736600 w 1959207"/>
                <a:gd name="connsiteY22" fmla="*/ 778934 h 795867"/>
                <a:gd name="connsiteX23" fmla="*/ 829733 w 1959207"/>
                <a:gd name="connsiteY23" fmla="*/ 711200 h 795867"/>
                <a:gd name="connsiteX24" fmla="*/ 905933 w 1959207"/>
                <a:gd name="connsiteY24" fmla="*/ 618067 h 795867"/>
                <a:gd name="connsiteX25" fmla="*/ 956733 w 1959207"/>
                <a:gd name="connsiteY25" fmla="*/ 533400 h 795867"/>
                <a:gd name="connsiteX26" fmla="*/ 1950741 w 1959207"/>
                <a:gd name="connsiteY26" fmla="*/ 464898 h 795867"/>
                <a:gd name="connsiteX27" fmla="*/ 1959207 w 1959207"/>
                <a:gd name="connsiteY27" fmla="*/ 256309 h 795867"/>
                <a:gd name="connsiteX28" fmla="*/ 1924791 w 1959207"/>
                <a:gd name="connsiteY28" fmla="*/ 39254 h 795867"/>
                <a:gd name="connsiteX0" fmla="*/ 1924791 w 1959207"/>
                <a:gd name="connsiteY0" fmla="*/ 39254 h 795867"/>
                <a:gd name="connsiteX1" fmla="*/ 990600 w 1959207"/>
                <a:gd name="connsiteY1" fmla="*/ 25400 h 795867"/>
                <a:gd name="connsiteX2" fmla="*/ 889000 w 1959207"/>
                <a:gd name="connsiteY2" fmla="*/ 16934 h 795867"/>
                <a:gd name="connsiteX3" fmla="*/ 863600 w 1959207"/>
                <a:gd name="connsiteY3" fmla="*/ 8467 h 795867"/>
                <a:gd name="connsiteX4" fmla="*/ 795866 w 1959207"/>
                <a:gd name="connsiteY4" fmla="*/ 25400 h 795867"/>
                <a:gd name="connsiteX5" fmla="*/ 626533 w 1959207"/>
                <a:gd name="connsiteY5" fmla="*/ 33867 h 795867"/>
                <a:gd name="connsiteX6" fmla="*/ 567266 w 1959207"/>
                <a:gd name="connsiteY6" fmla="*/ 25400 h 795867"/>
                <a:gd name="connsiteX7" fmla="*/ 541866 w 1959207"/>
                <a:gd name="connsiteY7" fmla="*/ 16934 h 795867"/>
                <a:gd name="connsiteX8" fmla="*/ 508000 w 1959207"/>
                <a:gd name="connsiteY8" fmla="*/ 25400 h 795867"/>
                <a:gd name="connsiteX9" fmla="*/ 457200 w 1959207"/>
                <a:gd name="connsiteY9" fmla="*/ 42334 h 795867"/>
                <a:gd name="connsiteX10" fmla="*/ 372533 w 1959207"/>
                <a:gd name="connsiteY10" fmla="*/ 33867 h 795867"/>
                <a:gd name="connsiteX11" fmla="*/ 347133 w 1959207"/>
                <a:gd name="connsiteY11" fmla="*/ 25400 h 795867"/>
                <a:gd name="connsiteX12" fmla="*/ 313266 w 1959207"/>
                <a:gd name="connsiteY12" fmla="*/ 16934 h 795867"/>
                <a:gd name="connsiteX13" fmla="*/ 262466 w 1959207"/>
                <a:gd name="connsiteY13" fmla="*/ 0 h 795867"/>
                <a:gd name="connsiteX14" fmla="*/ 194733 w 1959207"/>
                <a:gd name="connsiteY14" fmla="*/ 33867 h 795867"/>
                <a:gd name="connsiteX15" fmla="*/ 169333 w 1959207"/>
                <a:gd name="connsiteY15" fmla="*/ 42334 h 795867"/>
                <a:gd name="connsiteX16" fmla="*/ 143933 w 1959207"/>
                <a:gd name="connsiteY16" fmla="*/ 50800 h 795867"/>
                <a:gd name="connsiteX17" fmla="*/ 84666 w 1959207"/>
                <a:gd name="connsiteY17" fmla="*/ 42334 h 795867"/>
                <a:gd name="connsiteX18" fmla="*/ 59266 w 1959207"/>
                <a:gd name="connsiteY18" fmla="*/ 33867 h 795867"/>
                <a:gd name="connsiteX19" fmla="*/ 33866 w 1959207"/>
                <a:gd name="connsiteY19" fmla="*/ 16934 h 795867"/>
                <a:gd name="connsiteX20" fmla="*/ 0 w 1959207"/>
                <a:gd name="connsiteY20" fmla="*/ 16934 h 795867"/>
                <a:gd name="connsiteX21" fmla="*/ 0 w 1959207"/>
                <a:gd name="connsiteY21" fmla="*/ 795867 h 795867"/>
                <a:gd name="connsiteX22" fmla="*/ 736600 w 1959207"/>
                <a:gd name="connsiteY22" fmla="*/ 778934 h 795867"/>
                <a:gd name="connsiteX23" fmla="*/ 829733 w 1959207"/>
                <a:gd name="connsiteY23" fmla="*/ 711200 h 795867"/>
                <a:gd name="connsiteX24" fmla="*/ 905933 w 1959207"/>
                <a:gd name="connsiteY24" fmla="*/ 618067 h 795867"/>
                <a:gd name="connsiteX25" fmla="*/ 1929849 w 1959207"/>
                <a:gd name="connsiteY25" fmla="*/ 574964 h 795867"/>
                <a:gd name="connsiteX26" fmla="*/ 1950741 w 1959207"/>
                <a:gd name="connsiteY26" fmla="*/ 464898 h 795867"/>
                <a:gd name="connsiteX27" fmla="*/ 1959207 w 1959207"/>
                <a:gd name="connsiteY27" fmla="*/ 256309 h 795867"/>
                <a:gd name="connsiteX28" fmla="*/ 1924791 w 1959207"/>
                <a:gd name="connsiteY28" fmla="*/ 39254 h 795867"/>
                <a:gd name="connsiteX0" fmla="*/ 1924791 w 1959207"/>
                <a:gd name="connsiteY0" fmla="*/ 39254 h 795867"/>
                <a:gd name="connsiteX1" fmla="*/ 990600 w 1959207"/>
                <a:gd name="connsiteY1" fmla="*/ 25400 h 795867"/>
                <a:gd name="connsiteX2" fmla="*/ 889000 w 1959207"/>
                <a:gd name="connsiteY2" fmla="*/ 16934 h 795867"/>
                <a:gd name="connsiteX3" fmla="*/ 863600 w 1959207"/>
                <a:gd name="connsiteY3" fmla="*/ 8467 h 795867"/>
                <a:gd name="connsiteX4" fmla="*/ 795866 w 1959207"/>
                <a:gd name="connsiteY4" fmla="*/ 25400 h 795867"/>
                <a:gd name="connsiteX5" fmla="*/ 626533 w 1959207"/>
                <a:gd name="connsiteY5" fmla="*/ 33867 h 795867"/>
                <a:gd name="connsiteX6" fmla="*/ 567266 w 1959207"/>
                <a:gd name="connsiteY6" fmla="*/ 25400 h 795867"/>
                <a:gd name="connsiteX7" fmla="*/ 541866 w 1959207"/>
                <a:gd name="connsiteY7" fmla="*/ 16934 h 795867"/>
                <a:gd name="connsiteX8" fmla="*/ 508000 w 1959207"/>
                <a:gd name="connsiteY8" fmla="*/ 25400 h 795867"/>
                <a:gd name="connsiteX9" fmla="*/ 457200 w 1959207"/>
                <a:gd name="connsiteY9" fmla="*/ 42334 h 795867"/>
                <a:gd name="connsiteX10" fmla="*/ 372533 w 1959207"/>
                <a:gd name="connsiteY10" fmla="*/ 33867 h 795867"/>
                <a:gd name="connsiteX11" fmla="*/ 347133 w 1959207"/>
                <a:gd name="connsiteY11" fmla="*/ 25400 h 795867"/>
                <a:gd name="connsiteX12" fmla="*/ 313266 w 1959207"/>
                <a:gd name="connsiteY12" fmla="*/ 16934 h 795867"/>
                <a:gd name="connsiteX13" fmla="*/ 262466 w 1959207"/>
                <a:gd name="connsiteY13" fmla="*/ 0 h 795867"/>
                <a:gd name="connsiteX14" fmla="*/ 194733 w 1959207"/>
                <a:gd name="connsiteY14" fmla="*/ 33867 h 795867"/>
                <a:gd name="connsiteX15" fmla="*/ 169333 w 1959207"/>
                <a:gd name="connsiteY15" fmla="*/ 42334 h 795867"/>
                <a:gd name="connsiteX16" fmla="*/ 143933 w 1959207"/>
                <a:gd name="connsiteY16" fmla="*/ 50800 h 795867"/>
                <a:gd name="connsiteX17" fmla="*/ 84666 w 1959207"/>
                <a:gd name="connsiteY17" fmla="*/ 42334 h 795867"/>
                <a:gd name="connsiteX18" fmla="*/ 59266 w 1959207"/>
                <a:gd name="connsiteY18" fmla="*/ 33867 h 795867"/>
                <a:gd name="connsiteX19" fmla="*/ 33866 w 1959207"/>
                <a:gd name="connsiteY19" fmla="*/ 16934 h 795867"/>
                <a:gd name="connsiteX20" fmla="*/ 0 w 1959207"/>
                <a:gd name="connsiteY20" fmla="*/ 16934 h 795867"/>
                <a:gd name="connsiteX21" fmla="*/ 0 w 1959207"/>
                <a:gd name="connsiteY21" fmla="*/ 795867 h 795867"/>
                <a:gd name="connsiteX22" fmla="*/ 736600 w 1959207"/>
                <a:gd name="connsiteY22" fmla="*/ 778934 h 795867"/>
                <a:gd name="connsiteX23" fmla="*/ 829733 w 1959207"/>
                <a:gd name="connsiteY23" fmla="*/ 711200 h 795867"/>
                <a:gd name="connsiteX24" fmla="*/ 1956899 w 1959207"/>
                <a:gd name="connsiteY24" fmla="*/ 659631 h 795867"/>
                <a:gd name="connsiteX25" fmla="*/ 1929849 w 1959207"/>
                <a:gd name="connsiteY25" fmla="*/ 574964 h 795867"/>
                <a:gd name="connsiteX26" fmla="*/ 1950741 w 1959207"/>
                <a:gd name="connsiteY26" fmla="*/ 464898 h 795867"/>
                <a:gd name="connsiteX27" fmla="*/ 1959207 w 1959207"/>
                <a:gd name="connsiteY27" fmla="*/ 256309 h 795867"/>
                <a:gd name="connsiteX28" fmla="*/ 1924791 w 1959207"/>
                <a:gd name="connsiteY28" fmla="*/ 39254 h 795867"/>
                <a:gd name="connsiteX0" fmla="*/ 1924791 w 1959207"/>
                <a:gd name="connsiteY0" fmla="*/ 39254 h 795867"/>
                <a:gd name="connsiteX1" fmla="*/ 990600 w 1959207"/>
                <a:gd name="connsiteY1" fmla="*/ 25400 h 795867"/>
                <a:gd name="connsiteX2" fmla="*/ 889000 w 1959207"/>
                <a:gd name="connsiteY2" fmla="*/ 16934 h 795867"/>
                <a:gd name="connsiteX3" fmla="*/ 863600 w 1959207"/>
                <a:gd name="connsiteY3" fmla="*/ 8467 h 795867"/>
                <a:gd name="connsiteX4" fmla="*/ 795866 w 1959207"/>
                <a:gd name="connsiteY4" fmla="*/ 25400 h 795867"/>
                <a:gd name="connsiteX5" fmla="*/ 626533 w 1959207"/>
                <a:gd name="connsiteY5" fmla="*/ 33867 h 795867"/>
                <a:gd name="connsiteX6" fmla="*/ 567266 w 1959207"/>
                <a:gd name="connsiteY6" fmla="*/ 25400 h 795867"/>
                <a:gd name="connsiteX7" fmla="*/ 541866 w 1959207"/>
                <a:gd name="connsiteY7" fmla="*/ 16934 h 795867"/>
                <a:gd name="connsiteX8" fmla="*/ 508000 w 1959207"/>
                <a:gd name="connsiteY8" fmla="*/ 25400 h 795867"/>
                <a:gd name="connsiteX9" fmla="*/ 457200 w 1959207"/>
                <a:gd name="connsiteY9" fmla="*/ 42334 h 795867"/>
                <a:gd name="connsiteX10" fmla="*/ 372533 w 1959207"/>
                <a:gd name="connsiteY10" fmla="*/ 33867 h 795867"/>
                <a:gd name="connsiteX11" fmla="*/ 347133 w 1959207"/>
                <a:gd name="connsiteY11" fmla="*/ 25400 h 795867"/>
                <a:gd name="connsiteX12" fmla="*/ 313266 w 1959207"/>
                <a:gd name="connsiteY12" fmla="*/ 16934 h 795867"/>
                <a:gd name="connsiteX13" fmla="*/ 262466 w 1959207"/>
                <a:gd name="connsiteY13" fmla="*/ 0 h 795867"/>
                <a:gd name="connsiteX14" fmla="*/ 194733 w 1959207"/>
                <a:gd name="connsiteY14" fmla="*/ 33867 h 795867"/>
                <a:gd name="connsiteX15" fmla="*/ 169333 w 1959207"/>
                <a:gd name="connsiteY15" fmla="*/ 42334 h 795867"/>
                <a:gd name="connsiteX16" fmla="*/ 143933 w 1959207"/>
                <a:gd name="connsiteY16" fmla="*/ 50800 h 795867"/>
                <a:gd name="connsiteX17" fmla="*/ 84666 w 1959207"/>
                <a:gd name="connsiteY17" fmla="*/ 42334 h 795867"/>
                <a:gd name="connsiteX18" fmla="*/ 59266 w 1959207"/>
                <a:gd name="connsiteY18" fmla="*/ 33867 h 795867"/>
                <a:gd name="connsiteX19" fmla="*/ 33866 w 1959207"/>
                <a:gd name="connsiteY19" fmla="*/ 16934 h 795867"/>
                <a:gd name="connsiteX20" fmla="*/ 0 w 1959207"/>
                <a:gd name="connsiteY20" fmla="*/ 16934 h 795867"/>
                <a:gd name="connsiteX21" fmla="*/ 0 w 1959207"/>
                <a:gd name="connsiteY21" fmla="*/ 795867 h 795867"/>
                <a:gd name="connsiteX22" fmla="*/ 736600 w 1959207"/>
                <a:gd name="connsiteY22" fmla="*/ 778934 h 795867"/>
                <a:gd name="connsiteX23" fmla="*/ 1958549 w 1959207"/>
                <a:gd name="connsiteY23" fmla="*/ 752764 h 795867"/>
                <a:gd name="connsiteX24" fmla="*/ 1956899 w 1959207"/>
                <a:gd name="connsiteY24" fmla="*/ 659631 h 795867"/>
                <a:gd name="connsiteX25" fmla="*/ 1929849 w 1959207"/>
                <a:gd name="connsiteY25" fmla="*/ 574964 h 795867"/>
                <a:gd name="connsiteX26" fmla="*/ 1950741 w 1959207"/>
                <a:gd name="connsiteY26" fmla="*/ 464898 h 795867"/>
                <a:gd name="connsiteX27" fmla="*/ 1959207 w 1959207"/>
                <a:gd name="connsiteY27" fmla="*/ 256309 h 795867"/>
                <a:gd name="connsiteX28" fmla="*/ 1924791 w 1959207"/>
                <a:gd name="connsiteY28" fmla="*/ 39254 h 795867"/>
                <a:gd name="connsiteX0" fmla="*/ 1924791 w 1959207"/>
                <a:gd name="connsiteY0" fmla="*/ 39254 h 795867"/>
                <a:gd name="connsiteX1" fmla="*/ 990600 w 1959207"/>
                <a:gd name="connsiteY1" fmla="*/ 25400 h 795867"/>
                <a:gd name="connsiteX2" fmla="*/ 889000 w 1959207"/>
                <a:gd name="connsiteY2" fmla="*/ 16934 h 795867"/>
                <a:gd name="connsiteX3" fmla="*/ 863600 w 1959207"/>
                <a:gd name="connsiteY3" fmla="*/ 8467 h 795867"/>
                <a:gd name="connsiteX4" fmla="*/ 795866 w 1959207"/>
                <a:gd name="connsiteY4" fmla="*/ 25400 h 795867"/>
                <a:gd name="connsiteX5" fmla="*/ 626533 w 1959207"/>
                <a:gd name="connsiteY5" fmla="*/ 33867 h 795867"/>
                <a:gd name="connsiteX6" fmla="*/ 567266 w 1959207"/>
                <a:gd name="connsiteY6" fmla="*/ 25400 h 795867"/>
                <a:gd name="connsiteX7" fmla="*/ 541866 w 1959207"/>
                <a:gd name="connsiteY7" fmla="*/ 16934 h 795867"/>
                <a:gd name="connsiteX8" fmla="*/ 508000 w 1959207"/>
                <a:gd name="connsiteY8" fmla="*/ 25400 h 795867"/>
                <a:gd name="connsiteX9" fmla="*/ 457200 w 1959207"/>
                <a:gd name="connsiteY9" fmla="*/ 42334 h 795867"/>
                <a:gd name="connsiteX10" fmla="*/ 372533 w 1959207"/>
                <a:gd name="connsiteY10" fmla="*/ 33867 h 795867"/>
                <a:gd name="connsiteX11" fmla="*/ 347133 w 1959207"/>
                <a:gd name="connsiteY11" fmla="*/ 25400 h 795867"/>
                <a:gd name="connsiteX12" fmla="*/ 313266 w 1959207"/>
                <a:gd name="connsiteY12" fmla="*/ 16934 h 795867"/>
                <a:gd name="connsiteX13" fmla="*/ 262466 w 1959207"/>
                <a:gd name="connsiteY13" fmla="*/ 0 h 795867"/>
                <a:gd name="connsiteX14" fmla="*/ 194733 w 1959207"/>
                <a:gd name="connsiteY14" fmla="*/ 33867 h 795867"/>
                <a:gd name="connsiteX15" fmla="*/ 169333 w 1959207"/>
                <a:gd name="connsiteY15" fmla="*/ 42334 h 795867"/>
                <a:gd name="connsiteX16" fmla="*/ 143933 w 1959207"/>
                <a:gd name="connsiteY16" fmla="*/ 50800 h 795867"/>
                <a:gd name="connsiteX17" fmla="*/ 84666 w 1959207"/>
                <a:gd name="connsiteY17" fmla="*/ 42334 h 795867"/>
                <a:gd name="connsiteX18" fmla="*/ 59266 w 1959207"/>
                <a:gd name="connsiteY18" fmla="*/ 33867 h 795867"/>
                <a:gd name="connsiteX19" fmla="*/ 33866 w 1959207"/>
                <a:gd name="connsiteY19" fmla="*/ 16934 h 795867"/>
                <a:gd name="connsiteX20" fmla="*/ 168673 w 1959207"/>
                <a:gd name="connsiteY20" fmla="*/ 173772 h 795867"/>
                <a:gd name="connsiteX21" fmla="*/ 0 w 1959207"/>
                <a:gd name="connsiteY21" fmla="*/ 795867 h 795867"/>
                <a:gd name="connsiteX22" fmla="*/ 736600 w 1959207"/>
                <a:gd name="connsiteY22" fmla="*/ 778934 h 795867"/>
                <a:gd name="connsiteX23" fmla="*/ 1958549 w 1959207"/>
                <a:gd name="connsiteY23" fmla="*/ 752764 h 795867"/>
                <a:gd name="connsiteX24" fmla="*/ 1956899 w 1959207"/>
                <a:gd name="connsiteY24" fmla="*/ 659631 h 795867"/>
                <a:gd name="connsiteX25" fmla="*/ 1929849 w 1959207"/>
                <a:gd name="connsiteY25" fmla="*/ 574964 h 795867"/>
                <a:gd name="connsiteX26" fmla="*/ 1950741 w 1959207"/>
                <a:gd name="connsiteY26" fmla="*/ 464898 h 795867"/>
                <a:gd name="connsiteX27" fmla="*/ 1959207 w 1959207"/>
                <a:gd name="connsiteY27" fmla="*/ 256309 h 795867"/>
                <a:gd name="connsiteX28" fmla="*/ 1924791 w 1959207"/>
                <a:gd name="connsiteY28" fmla="*/ 39254 h 795867"/>
                <a:gd name="connsiteX0" fmla="*/ 1924791 w 1959207"/>
                <a:gd name="connsiteY0" fmla="*/ 39254 h 795867"/>
                <a:gd name="connsiteX1" fmla="*/ 990600 w 1959207"/>
                <a:gd name="connsiteY1" fmla="*/ 25400 h 795867"/>
                <a:gd name="connsiteX2" fmla="*/ 889000 w 1959207"/>
                <a:gd name="connsiteY2" fmla="*/ 16934 h 795867"/>
                <a:gd name="connsiteX3" fmla="*/ 863600 w 1959207"/>
                <a:gd name="connsiteY3" fmla="*/ 8467 h 795867"/>
                <a:gd name="connsiteX4" fmla="*/ 795866 w 1959207"/>
                <a:gd name="connsiteY4" fmla="*/ 25400 h 795867"/>
                <a:gd name="connsiteX5" fmla="*/ 626533 w 1959207"/>
                <a:gd name="connsiteY5" fmla="*/ 33867 h 795867"/>
                <a:gd name="connsiteX6" fmla="*/ 567266 w 1959207"/>
                <a:gd name="connsiteY6" fmla="*/ 25400 h 795867"/>
                <a:gd name="connsiteX7" fmla="*/ 541866 w 1959207"/>
                <a:gd name="connsiteY7" fmla="*/ 16934 h 795867"/>
                <a:gd name="connsiteX8" fmla="*/ 508000 w 1959207"/>
                <a:gd name="connsiteY8" fmla="*/ 25400 h 795867"/>
                <a:gd name="connsiteX9" fmla="*/ 457200 w 1959207"/>
                <a:gd name="connsiteY9" fmla="*/ 42334 h 795867"/>
                <a:gd name="connsiteX10" fmla="*/ 372533 w 1959207"/>
                <a:gd name="connsiteY10" fmla="*/ 33867 h 795867"/>
                <a:gd name="connsiteX11" fmla="*/ 347133 w 1959207"/>
                <a:gd name="connsiteY11" fmla="*/ 25400 h 795867"/>
                <a:gd name="connsiteX12" fmla="*/ 313266 w 1959207"/>
                <a:gd name="connsiteY12" fmla="*/ 16934 h 795867"/>
                <a:gd name="connsiteX13" fmla="*/ 262466 w 1959207"/>
                <a:gd name="connsiteY13" fmla="*/ 0 h 795867"/>
                <a:gd name="connsiteX14" fmla="*/ 194733 w 1959207"/>
                <a:gd name="connsiteY14" fmla="*/ 33867 h 795867"/>
                <a:gd name="connsiteX15" fmla="*/ 169333 w 1959207"/>
                <a:gd name="connsiteY15" fmla="*/ 42334 h 795867"/>
                <a:gd name="connsiteX16" fmla="*/ 143933 w 1959207"/>
                <a:gd name="connsiteY16" fmla="*/ 50800 h 795867"/>
                <a:gd name="connsiteX17" fmla="*/ 84666 w 1959207"/>
                <a:gd name="connsiteY17" fmla="*/ 42334 h 795867"/>
                <a:gd name="connsiteX18" fmla="*/ 59266 w 1959207"/>
                <a:gd name="connsiteY18" fmla="*/ 33867 h 795867"/>
                <a:gd name="connsiteX19" fmla="*/ 280389 w 1959207"/>
                <a:gd name="connsiteY19" fmla="*/ 116740 h 795867"/>
                <a:gd name="connsiteX20" fmla="*/ 168673 w 1959207"/>
                <a:gd name="connsiteY20" fmla="*/ 173772 h 795867"/>
                <a:gd name="connsiteX21" fmla="*/ 0 w 1959207"/>
                <a:gd name="connsiteY21" fmla="*/ 795867 h 795867"/>
                <a:gd name="connsiteX22" fmla="*/ 736600 w 1959207"/>
                <a:gd name="connsiteY22" fmla="*/ 778934 h 795867"/>
                <a:gd name="connsiteX23" fmla="*/ 1958549 w 1959207"/>
                <a:gd name="connsiteY23" fmla="*/ 752764 h 795867"/>
                <a:gd name="connsiteX24" fmla="*/ 1956899 w 1959207"/>
                <a:gd name="connsiteY24" fmla="*/ 659631 h 795867"/>
                <a:gd name="connsiteX25" fmla="*/ 1929849 w 1959207"/>
                <a:gd name="connsiteY25" fmla="*/ 574964 h 795867"/>
                <a:gd name="connsiteX26" fmla="*/ 1950741 w 1959207"/>
                <a:gd name="connsiteY26" fmla="*/ 464898 h 795867"/>
                <a:gd name="connsiteX27" fmla="*/ 1959207 w 1959207"/>
                <a:gd name="connsiteY27" fmla="*/ 256309 h 795867"/>
                <a:gd name="connsiteX28" fmla="*/ 1924791 w 1959207"/>
                <a:gd name="connsiteY28" fmla="*/ 39254 h 795867"/>
                <a:gd name="connsiteX0" fmla="*/ 1924791 w 1959207"/>
                <a:gd name="connsiteY0" fmla="*/ 39254 h 795867"/>
                <a:gd name="connsiteX1" fmla="*/ 990600 w 1959207"/>
                <a:gd name="connsiteY1" fmla="*/ 25400 h 795867"/>
                <a:gd name="connsiteX2" fmla="*/ 889000 w 1959207"/>
                <a:gd name="connsiteY2" fmla="*/ 16934 h 795867"/>
                <a:gd name="connsiteX3" fmla="*/ 863600 w 1959207"/>
                <a:gd name="connsiteY3" fmla="*/ 8467 h 795867"/>
                <a:gd name="connsiteX4" fmla="*/ 795866 w 1959207"/>
                <a:gd name="connsiteY4" fmla="*/ 25400 h 795867"/>
                <a:gd name="connsiteX5" fmla="*/ 626533 w 1959207"/>
                <a:gd name="connsiteY5" fmla="*/ 33867 h 795867"/>
                <a:gd name="connsiteX6" fmla="*/ 567266 w 1959207"/>
                <a:gd name="connsiteY6" fmla="*/ 25400 h 795867"/>
                <a:gd name="connsiteX7" fmla="*/ 541866 w 1959207"/>
                <a:gd name="connsiteY7" fmla="*/ 16934 h 795867"/>
                <a:gd name="connsiteX8" fmla="*/ 508000 w 1959207"/>
                <a:gd name="connsiteY8" fmla="*/ 25400 h 795867"/>
                <a:gd name="connsiteX9" fmla="*/ 457200 w 1959207"/>
                <a:gd name="connsiteY9" fmla="*/ 42334 h 795867"/>
                <a:gd name="connsiteX10" fmla="*/ 372533 w 1959207"/>
                <a:gd name="connsiteY10" fmla="*/ 33867 h 795867"/>
                <a:gd name="connsiteX11" fmla="*/ 347133 w 1959207"/>
                <a:gd name="connsiteY11" fmla="*/ 25400 h 795867"/>
                <a:gd name="connsiteX12" fmla="*/ 313266 w 1959207"/>
                <a:gd name="connsiteY12" fmla="*/ 16934 h 795867"/>
                <a:gd name="connsiteX13" fmla="*/ 262466 w 1959207"/>
                <a:gd name="connsiteY13" fmla="*/ 0 h 795867"/>
                <a:gd name="connsiteX14" fmla="*/ 194733 w 1959207"/>
                <a:gd name="connsiteY14" fmla="*/ 33867 h 795867"/>
                <a:gd name="connsiteX15" fmla="*/ 169333 w 1959207"/>
                <a:gd name="connsiteY15" fmla="*/ 42334 h 795867"/>
                <a:gd name="connsiteX16" fmla="*/ 143933 w 1959207"/>
                <a:gd name="connsiteY16" fmla="*/ 50800 h 795867"/>
                <a:gd name="connsiteX17" fmla="*/ 84666 w 1959207"/>
                <a:gd name="connsiteY17" fmla="*/ 42334 h 795867"/>
                <a:gd name="connsiteX18" fmla="*/ 266864 w 1959207"/>
                <a:gd name="connsiteY18" fmla="*/ 190705 h 795867"/>
                <a:gd name="connsiteX19" fmla="*/ 280389 w 1959207"/>
                <a:gd name="connsiteY19" fmla="*/ 116740 h 795867"/>
                <a:gd name="connsiteX20" fmla="*/ 168673 w 1959207"/>
                <a:gd name="connsiteY20" fmla="*/ 173772 h 795867"/>
                <a:gd name="connsiteX21" fmla="*/ 0 w 1959207"/>
                <a:gd name="connsiteY21" fmla="*/ 795867 h 795867"/>
                <a:gd name="connsiteX22" fmla="*/ 736600 w 1959207"/>
                <a:gd name="connsiteY22" fmla="*/ 778934 h 795867"/>
                <a:gd name="connsiteX23" fmla="*/ 1958549 w 1959207"/>
                <a:gd name="connsiteY23" fmla="*/ 752764 h 795867"/>
                <a:gd name="connsiteX24" fmla="*/ 1956899 w 1959207"/>
                <a:gd name="connsiteY24" fmla="*/ 659631 h 795867"/>
                <a:gd name="connsiteX25" fmla="*/ 1929849 w 1959207"/>
                <a:gd name="connsiteY25" fmla="*/ 574964 h 795867"/>
                <a:gd name="connsiteX26" fmla="*/ 1950741 w 1959207"/>
                <a:gd name="connsiteY26" fmla="*/ 464898 h 795867"/>
                <a:gd name="connsiteX27" fmla="*/ 1959207 w 1959207"/>
                <a:gd name="connsiteY27" fmla="*/ 256309 h 795867"/>
                <a:gd name="connsiteX28" fmla="*/ 1924791 w 1959207"/>
                <a:gd name="connsiteY28" fmla="*/ 39254 h 795867"/>
                <a:gd name="connsiteX0" fmla="*/ 1924791 w 1959207"/>
                <a:gd name="connsiteY0" fmla="*/ 39254 h 795867"/>
                <a:gd name="connsiteX1" fmla="*/ 990600 w 1959207"/>
                <a:gd name="connsiteY1" fmla="*/ 25400 h 795867"/>
                <a:gd name="connsiteX2" fmla="*/ 889000 w 1959207"/>
                <a:gd name="connsiteY2" fmla="*/ 16934 h 795867"/>
                <a:gd name="connsiteX3" fmla="*/ 863600 w 1959207"/>
                <a:gd name="connsiteY3" fmla="*/ 8467 h 795867"/>
                <a:gd name="connsiteX4" fmla="*/ 795866 w 1959207"/>
                <a:gd name="connsiteY4" fmla="*/ 25400 h 795867"/>
                <a:gd name="connsiteX5" fmla="*/ 626533 w 1959207"/>
                <a:gd name="connsiteY5" fmla="*/ 33867 h 795867"/>
                <a:gd name="connsiteX6" fmla="*/ 567266 w 1959207"/>
                <a:gd name="connsiteY6" fmla="*/ 25400 h 795867"/>
                <a:gd name="connsiteX7" fmla="*/ 541866 w 1959207"/>
                <a:gd name="connsiteY7" fmla="*/ 16934 h 795867"/>
                <a:gd name="connsiteX8" fmla="*/ 508000 w 1959207"/>
                <a:gd name="connsiteY8" fmla="*/ 25400 h 795867"/>
                <a:gd name="connsiteX9" fmla="*/ 457200 w 1959207"/>
                <a:gd name="connsiteY9" fmla="*/ 42334 h 795867"/>
                <a:gd name="connsiteX10" fmla="*/ 372533 w 1959207"/>
                <a:gd name="connsiteY10" fmla="*/ 33867 h 795867"/>
                <a:gd name="connsiteX11" fmla="*/ 347133 w 1959207"/>
                <a:gd name="connsiteY11" fmla="*/ 25400 h 795867"/>
                <a:gd name="connsiteX12" fmla="*/ 313266 w 1959207"/>
                <a:gd name="connsiteY12" fmla="*/ 16934 h 795867"/>
                <a:gd name="connsiteX13" fmla="*/ 262466 w 1959207"/>
                <a:gd name="connsiteY13" fmla="*/ 0 h 795867"/>
                <a:gd name="connsiteX14" fmla="*/ 194733 w 1959207"/>
                <a:gd name="connsiteY14" fmla="*/ 33867 h 795867"/>
                <a:gd name="connsiteX15" fmla="*/ 169333 w 1959207"/>
                <a:gd name="connsiteY15" fmla="*/ 42334 h 795867"/>
                <a:gd name="connsiteX16" fmla="*/ 390455 w 1959207"/>
                <a:gd name="connsiteY16" fmla="*/ 136349 h 795867"/>
                <a:gd name="connsiteX17" fmla="*/ 84666 w 1959207"/>
                <a:gd name="connsiteY17" fmla="*/ 42334 h 795867"/>
                <a:gd name="connsiteX18" fmla="*/ 266864 w 1959207"/>
                <a:gd name="connsiteY18" fmla="*/ 190705 h 795867"/>
                <a:gd name="connsiteX19" fmla="*/ 280389 w 1959207"/>
                <a:gd name="connsiteY19" fmla="*/ 116740 h 795867"/>
                <a:gd name="connsiteX20" fmla="*/ 168673 w 1959207"/>
                <a:gd name="connsiteY20" fmla="*/ 173772 h 795867"/>
                <a:gd name="connsiteX21" fmla="*/ 0 w 1959207"/>
                <a:gd name="connsiteY21" fmla="*/ 795867 h 795867"/>
                <a:gd name="connsiteX22" fmla="*/ 736600 w 1959207"/>
                <a:gd name="connsiteY22" fmla="*/ 778934 h 795867"/>
                <a:gd name="connsiteX23" fmla="*/ 1958549 w 1959207"/>
                <a:gd name="connsiteY23" fmla="*/ 752764 h 795867"/>
                <a:gd name="connsiteX24" fmla="*/ 1956899 w 1959207"/>
                <a:gd name="connsiteY24" fmla="*/ 659631 h 795867"/>
                <a:gd name="connsiteX25" fmla="*/ 1929849 w 1959207"/>
                <a:gd name="connsiteY25" fmla="*/ 574964 h 795867"/>
                <a:gd name="connsiteX26" fmla="*/ 1950741 w 1959207"/>
                <a:gd name="connsiteY26" fmla="*/ 464898 h 795867"/>
                <a:gd name="connsiteX27" fmla="*/ 1959207 w 1959207"/>
                <a:gd name="connsiteY27" fmla="*/ 256309 h 795867"/>
                <a:gd name="connsiteX28" fmla="*/ 1924791 w 1959207"/>
                <a:gd name="connsiteY28" fmla="*/ 39254 h 795867"/>
                <a:gd name="connsiteX0" fmla="*/ 1924791 w 1959207"/>
                <a:gd name="connsiteY0" fmla="*/ 39254 h 795867"/>
                <a:gd name="connsiteX1" fmla="*/ 990600 w 1959207"/>
                <a:gd name="connsiteY1" fmla="*/ 25400 h 795867"/>
                <a:gd name="connsiteX2" fmla="*/ 889000 w 1959207"/>
                <a:gd name="connsiteY2" fmla="*/ 16934 h 795867"/>
                <a:gd name="connsiteX3" fmla="*/ 863600 w 1959207"/>
                <a:gd name="connsiteY3" fmla="*/ 8467 h 795867"/>
                <a:gd name="connsiteX4" fmla="*/ 795866 w 1959207"/>
                <a:gd name="connsiteY4" fmla="*/ 25400 h 795867"/>
                <a:gd name="connsiteX5" fmla="*/ 626533 w 1959207"/>
                <a:gd name="connsiteY5" fmla="*/ 33867 h 795867"/>
                <a:gd name="connsiteX6" fmla="*/ 567266 w 1959207"/>
                <a:gd name="connsiteY6" fmla="*/ 25400 h 795867"/>
                <a:gd name="connsiteX7" fmla="*/ 541866 w 1959207"/>
                <a:gd name="connsiteY7" fmla="*/ 16934 h 795867"/>
                <a:gd name="connsiteX8" fmla="*/ 508000 w 1959207"/>
                <a:gd name="connsiteY8" fmla="*/ 25400 h 795867"/>
                <a:gd name="connsiteX9" fmla="*/ 457200 w 1959207"/>
                <a:gd name="connsiteY9" fmla="*/ 42334 h 795867"/>
                <a:gd name="connsiteX10" fmla="*/ 372533 w 1959207"/>
                <a:gd name="connsiteY10" fmla="*/ 33867 h 795867"/>
                <a:gd name="connsiteX11" fmla="*/ 347133 w 1959207"/>
                <a:gd name="connsiteY11" fmla="*/ 25400 h 795867"/>
                <a:gd name="connsiteX12" fmla="*/ 313266 w 1959207"/>
                <a:gd name="connsiteY12" fmla="*/ 16934 h 795867"/>
                <a:gd name="connsiteX13" fmla="*/ 262466 w 1959207"/>
                <a:gd name="connsiteY13" fmla="*/ 0 h 795867"/>
                <a:gd name="connsiteX14" fmla="*/ 194733 w 1959207"/>
                <a:gd name="connsiteY14" fmla="*/ 33867 h 795867"/>
                <a:gd name="connsiteX15" fmla="*/ 169333 w 1959207"/>
                <a:gd name="connsiteY15" fmla="*/ 42334 h 795867"/>
                <a:gd name="connsiteX16" fmla="*/ 390455 w 1959207"/>
                <a:gd name="connsiteY16" fmla="*/ 136349 h 795867"/>
                <a:gd name="connsiteX17" fmla="*/ 227390 w 1959207"/>
                <a:gd name="connsiteY17" fmla="*/ 199172 h 795867"/>
                <a:gd name="connsiteX18" fmla="*/ 266864 w 1959207"/>
                <a:gd name="connsiteY18" fmla="*/ 190705 h 795867"/>
                <a:gd name="connsiteX19" fmla="*/ 280389 w 1959207"/>
                <a:gd name="connsiteY19" fmla="*/ 116740 h 795867"/>
                <a:gd name="connsiteX20" fmla="*/ 168673 w 1959207"/>
                <a:gd name="connsiteY20" fmla="*/ 173772 h 795867"/>
                <a:gd name="connsiteX21" fmla="*/ 0 w 1959207"/>
                <a:gd name="connsiteY21" fmla="*/ 795867 h 795867"/>
                <a:gd name="connsiteX22" fmla="*/ 736600 w 1959207"/>
                <a:gd name="connsiteY22" fmla="*/ 778934 h 795867"/>
                <a:gd name="connsiteX23" fmla="*/ 1958549 w 1959207"/>
                <a:gd name="connsiteY23" fmla="*/ 752764 h 795867"/>
                <a:gd name="connsiteX24" fmla="*/ 1956899 w 1959207"/>
                <a:gd name="connsiteY24" fmla="*/ 659631 h 795867"/>
                <a:gd name="connsiteX25" fmla="*/ 1929849 w 1959207"/>
                <a:gd name="connsiteY25" fmla="*/ 574964 h 795867"/>
                <a:gd name="connsiteX26" fmla="*/ 1950741 w 1959207"/>
                <a:gd name="connsiteY26" fmla="*/ 464898 h 795867"/>
                <a:gd name="connsiteX27" fmla="*/ 1959207 w 1959207"/>
                <a:gd name="connsiteY27" fmla="*/ 256309 h 795867"/>
                <a:gd name="connsiteX28" fmla="*/ 1924791 w 1959207"/>
                <a:gd name="connsiteY28" fmla="*/ 39254 h 795867"/>
                <a:gd name="connsiteX0" fmla="*/ 1924791 w 1959207"/>
                <a:gd name="connsiteY0" fmla="*/ 39254 h 795867"/>
                <a:gd name="connsiteX1" fmla="*/ 990600 w 1959207"/>
                <a:gd name="connsiteY1" fmla="*/ 25400 h 795867"/>
                <a:gd name="connsiteX2" fmla="*/ 889000 w 1959207"/>
                <a:gd name="connsiteY2" fmla="*/ 16934 h 795867"/>
                <a:gd name="connsiteX3" fmla="*/ 863600 w 1959207"/>
                <a:gd name="connsiteY3" fmla="*/ 8467 h 795867"/>
                <a:gd name="connsiteX4" fmla="*/ 795866 w 1959207"/>
                <a:gd name="connsiteY4" fmla="*/ 25400 h 795867"/>
                <a:gd name="connsiteX5" fmla="*/ 626533 w 1959207"/>
                <a:gd name="connsiteY5" fmla="*/ 33867 h 795867"/>
                <a:gd name="connsiteX6" fmla="*/ 567266 w 1959207"/>
                <a:gd name="connsiteY6" fmla="*/ 25400 h 795867"/>
                <a:gd name="connsiteX7" fmla="*/ 541866 w 1959207"/>
                <a:gd name="connsiteY7" fmla="*/ 16934 h 795867"/>
                <a:gd name="connsiteX8" fmla="*/ 508000 w 1959207"/>
                <a:gd name="connsiteY8" fmla="*/ 25400 h 795867"/>
                <a:gd name="connsiteX9" fmla="*/ 457200 w 1959207"/>
                <a:gd name="connsiteY9" fmla="*/ 42334 h 795867"/>
                <a:gd name="connsiteX10" fmla="*/ 372533 w 1959207"/>
                <a:gd name="connsiteY10" fmla="*/ 33867 h 795867"/>
                <a:gd name="connsiteX11" fmla="*/ 347133 w 1959207"/>
                <a:gd name="connsiteY11" fmla="*/ 25400 h 795867"/>
                <a:gd name="connsiteX12" fmla="*/ 313266 w 1959207"/>
                <a:gd name="connsiteY12" fmla="*/ 16934 h 795867"/>
                <a:gd name="connsiteX13" fmla="*/ 262466 w 1959207"/>
                <a:gd name="connsiteY13" fmla="*/ 0 h 795867"/>
                <a:gd name="connsiteX14" fmla="*/ 194733 w 1959207"/>
                <a:gd name="connsiteY14" fmla="*/ 33867 h 795867"/>
                <a:gd name="connsiteX15" fmla="*/ 312056 w 1959207"/>
                <a:gd name="connsiteY15" fmla="*/ 142140 h 795867"/>
                <a:gd name="connsiteX16" fmla="*/ 390455 w 1959207"/>
                <a:gd name="connsiteY16" fmla="*/ 136349 h 795867"/>
                <a:gd name="connsiteX17" fmla="*/ 227390 w 1959207"/>
                <a:gd name="connsiteY17" fmla="*/ 199172 h 795867"/>
                <a:gd name="connsiteX18" fmla="*/ 266864 w 1959207"/>
                <a:gd name="connsiteY18" fmla="*/ 190705 h 795867"/>
                <a:gd name="connsiteX19" fmla="*/ 280389 w 1959207"/>
                <a:gd name="connsiteY19" fmla="*/ 116740 h 795867"/>
                <a:gd name="connsiteX20" fmla="*/ 168673 w 1959207"/>
                <a:gd name="connsiteY20" fmla="*/ 173772 h 795867"/>
                <a:gd name="connsiteX21" fmla="*/ 0 w 1959207"/>
                <a:gd name="connsiteY21" fmla="*/ 795867 h 795867"/>
                <a:gd name="connsiteX22" fmla="*/ 736600 w 1959207"/>
                <a:gd name="connsiteY22" fmla="*/ 778934 h 795867"/>
                <a:gd name="connsiteX23" fmla="*/ 1958549 w 1959207"/>
                <a:gd name="connsiteY23" fmla="*/ 752764 h 795867"/>
                <a:gd name="connsiteX24" fmla="*/ 1956899 w 1959207"/>
                <a:gd name="connsiteY24" fmla="*/ 659631 h 795867"/>
                <a:gd name="connsiteX25" fmla="*/ 1929849 w 1959207"/>
                <a:gd name="connsiteY25" fmla="*/ 574964 h 795867"/>
                <a:gd name="connsiteX26" fmla="*/ 1950741 w 1959207"/>
                <a:gd name="connsiteY26" fmla="*/ 464898 h 795867"/>
                <a:gd name="connsiteX27" fmla="*/ 1959207 w 1959207"/>
                <a:gd name="connsiteY27" fmla="*/ 256309 h 795867"/>
                <a:gd name="connsiteX28" fmla="*/ 1924791 w 1959207"/>
                <a:gd name="connsiteY28" fmla="*/ 39254 h 795867"/>
                <a:gd name="connsiteX0" fmla="*/ 1924791 w 1959207"/>
                <a:gd name="connsiteY0" fmla="*/ 30787 h 787400"/>
                <a:gd name="connsiteX1" fmla="*/ 990600 w 1959207"/>
                <a:gd name="connsiteY1" fmla="*/ 16933 h 787400"/>
                <a:gd name="connsiteX2" fmla="*/ 889000 w 1959207"/>
                <a:gd name="connsiteY2" fmla="*/ 8467 h 787400"/>
                <a:gd name="connsiteX3" fmla="*/ 863600 w 1959207"/>
                <a:gd name="connsiteY3" fmla="*/ 0 h 787400"/>
                <a:gd name="connsiteX4" fmla="*/ 795866 w 1959207"/>
                <a:gd name="connsiteY4" fmla="*/ 16933 h 787400"/>
                <a:gd name="connsiteX5" fmla="*/ 626533 w 1959207"/>
                <a:gd name="connsiteY5" fmla="*/ 25400 h 787400"/>
                <a:gd name="connsiteX6" fmla="*/ 567266 w 1959207"/>
                <a:gd name="connsiteY6" fmla="*/ 16933 h 787400"/>
                <a:gd name="connsiteX7" fmla="*/ 541866 w 1959207"/>
                <a:gd name="connsiteY7" fmla="*/ 8467 h 787400"/>
                <a:gd name="connsiteX8" fmla="*/ 508000 w 1959207"/>
                <a:gd name="connsiteY8" fmla="*/ 16933 h 787400"/>
                <a:gd name="connsiteX9" fmla="*/ 457200 w 1959207"/>
                <a:gd name="connsiteY9" fmla="*/ 33867 h 787400"/>
                <a:gd name="connsiteX10" fmla="*/ 372533 w 1959207"/>
                <a:gd name="connsiteY10" fmla="*/ 25400 h 787400"/>
                <a:gd name="connsiteX11" fmla="*/ 347133 w 1959207"/>
                <a:gd name="connsiteY11" fmla="*/ 16933 h 787400"/>
                <a:gd name="connsiteX12" fmla="*/ 313266 w 1959207"/>
                <a:gd name="connsiteY12" fmla="*/ 8467 h 787400"/>
                <a:gd name="connsiteX13" fmla="*/ 470065 w 1959207"/>
                <a:gd name="connsiteY13" fmla="*/ 105596 h 787400"/>
                <a:gd name="connsiteX14" fmla="*/ 194733 w 1959207"/>
                <a:gd name="connsiteY14" fmla="*/ 25400 h 787400"/>
                <a:gd name="connsiteX15" fmla="*/ 312056 w 1959207"/>
                <a:gd name="connsiteY15" fmla="*/ 133673 h 787400"/>
                <a:gd name="connsiteX16" fmla="*/ 390455 w 1959207"/>
                <a:gd name="connsiteY16" fmla="*/ 127882 h 787400"/>
                <a:gd name="connsiteX17" fmla="*/ 227390 w 1959207"/>
                <a:gd name="connsiteY17" fmla="*/ 190705 h 787400"/>
                <a:gd name="connsiteX18" fmla="*/ 266864 w 1959207"/>
                <a:gd name="connsiteY18" fmla="*/ 182238 h 787400"/>
                <a:gd name="connsiteX19" fmla="*/ 280389 w 1959207"/>
                <a:gd name="connsiteY19" fmla="*/ 108273 h 787400"/>
                <a:gd name="connsiteX20" fmla="*/ 168673 w 1959207"/>
                <a:gd name="connsiteY20" fmla="*/ 165305 h 787400"/>
                <a:gd name="connsiteX21" fmla="*/ 0 w 1959207"/>
                <a:gd name="connsiteY21" fmla="*/ 787400 h 787400"/>
                <a:gd name="connsiteX22" fmla="*/ 736600 w 1959207"/>
                <a:gd name="connsiteY22" fmla="*/ 770467 h 787400"/>
                <a:gd name="connsiteX23" fmla="*/ 1958549 w 1959207"/>
                <a:gd name="connsiteY23" fmla="*/ 744297 h 787400"/>
                <a:gd name="connsiteX24" fmla="*/ 1956899 w 1959207"/>
                <a:gd name="connsiteY24" fmla="*/ 651164 h 787400"/>
                <a:gd name="connsiteX25" fmla="*/ 1929849 w 1959207"/>
                <a:gd name="connsiteY25" fmla="*/ 566497 h 787400"/>
                <a:gd name="connsiteX26" fmla="*/ 1950741 w 1959207"/>
                <a:gd name="connsiteY26" fmla="*/ 456431 h 787400"/>
                <a:gd name="connsiteX27" fmla="*/ 1959207 w 1959207"/>
                <a:gd name="connsiteY27" fmla="*/ 247842 h 787400"/>
                <a:gd name="connsiteX28" fmla="*/ 1924791 w 1959207"/>
                <a:gd name="connsiteY28" fmla="*/ 30787 h 787400"/>
                <a:gd name="connsiteX0" fmla="*/ 1924791 w 1959207"/>
                <a:gd name="connsiteY0" fmla="*/ 30787 h 787400"/>
                <a:gd name="connsiteX1" fmla="*/ 990600 w 1959207"/>
                <a:gd name="connsiteY1" fmla="*/ 16933 h 787400"/>
                <a:gd name="connsiteX2" fmla="*/ 889000 w 1959207"/>
                <a:gd name="connsiteY2" fmla="*/ 8467 h 787400"/>
                <a:gd name="connsiteX3" fmla="*/ 863600 w 1959207"/>
                <a:gd name="connsiteY3" fmla="*/ 0 h 787400"/>
                <a:gd name="connsiteX4" fmla="*/ 795866 w 1959207"/>
                <a:gd name="connsiteY4" fmla="*/ 16933 h 787400"/>
                <a:gd name="connsiteX5" fmla="*/ 626533 w 1959207"/>
                <a:gd name="connsiteY5" fmla="*/ 25400 h 787400"/>
                <a:gd name="connsiteX6" fmla="*/ 567266 w 1959207"/>
                <a:gd name="connsiteY6" fmla="*/ 16933 h 787400"/>
                <a:gd name="connsiteX7" fmla="*/ 541866 w 1959207"/>
                <a:gd name="connsiteY7" fmla="*/ 8467 h 787400"/>
                <a:gd name="connsiteX8" fmla="*/ 508000 w 1959207"/>
                <a:gd name="connsiteY8" fmla="*/ 16933 h 787400"/>
                <a:gd name="connsiteX9" fmla="*/ 457200 w 1959207"/>
                <a:gd name="connsiteY9" fmla="*/ 33867 h 787400"/>
                <a:gd name="connsiteX10" fmla="*/ 372533 w 1959207"/>
                <a:gd name="connsiteY10" fmla="*/ 25400 h 787400"/>
                <a:gd name="connsiteX11" fmla="*/ 347133 w 1959207"/>
                <a:gd name="connsiteY11" fmla="*/ 16933 h 787400"/>
                <a:gd name="connsiteX12" fmla="*/ 533839 w 1959207"/>
                <a:gd name="connsiteY12" fmla="*/ 65499 h 787400"/>
                <a:gd name="connsiteX13" fmla="*/ 470065 w 1959207"/>
                <a:gd name="connsiteY13" fmla="*/ 105596 h 787400"/>
                <a:gd name="connsiteX14" fmla="*/ 194733 w 1959207"/>
                <a:gd name="connsiteY14" fmla="*/ 25400 h 787400"/>
                <a:gd name="connsiteX15" fmla="*/ 312056 w 1959207"/>
                <a:gd name="connsiteY15" fmla="*/ 133673 h 787400"/>
                <a:gd name="connsiteX16" fmla="*/ 390455 w 1959207"/>
                <a:gd name="connsiteY16" fmla="*/ 127882 h 787400"/>
                <a:gd name="connsiteX17" fmla="*/ 227390 w 1959207"/>
                <a:gd name="connsiteY17" fmla="*/ 190705 h 787400"/>
                <a:gd name="connsiteX18" fmla="*/ 266864 w 1959207"/>
                <a:gd name="connsiteY18" fmla="*/ 182238 h 787400"/>
                <a:gd name="connsiteX19" fmla="*/ 280389 w 1959207"/>
                <a:gd name="connsiteY19" fmla="*/ 108273 h 787400"/>
                <a:gd name="connsiteX20" fmla="*/ 168673 w 1959207"/>
                <a:gd name="connsiteY20" fmla="*/ 165305 h 787400"/>
                <a:gd name="connsiteX21" fmla="*/ 0 w 1959207"/>
                <a:gd name="connsiteY21" fmla="*/ 787400 h 787400"/>
                <a:gd name="connsiteX22" fmla="*/ 736600 w 1959207"/>
                <a:gd name="connsiteY22" fmla="*/ 770467 h 787400"/>
                <a:gd name="connsiteX23" fmla="*/ 1958549 w 1959207"/>
                <a:gd name="connsiteY23" fmla="*/ 744297 h 787400"/>
                <a:gd name="connsiteX24" fmla="*/ 1956899 w 1959207"/>
                <a:gd name="connsiteY24" fmla="*/ 651164 h 787400"/>
                <a:gd name="connsiteX25" fmla="*/ 1929849 w 1959207"/>
                <a:gd name="connsiteY25" fmla="*/ 566497 h 787400"/>
                <a:gd name="connsiteX26" fmla="*/ 1950741 w 1959207"/>
                <a:gd name="connsiteY26" fmla="*/ 456431 h 787400"/>
                <a:gd name="connsiteX27" fmla="*/ 1959207 w 1959207"/>
                <a:gd name="connsiteY27" fmla="*/ 247842 h 787400"/>
                <a:gd name="connsiteX28" fmla="*/ 1924791 w 1959207"/>
                <a:gd name="connsiteY28" fmla="*/ 30787 h 787400"/>
                <a:gd name="connsiteX0" fmla="*/ 1924791 w 1959207"/>
                <a:gd name="connsiteY0" fmla="*/ 30787 h 787400"/>
                <a:gd name="connsiteX1" fmla="*/ 990600 w 1959207"/>
                <a:gd name="connsiteY1" fmla="*/ 16933 h 787400"/>
                <a:gd name="connsiteX2" fmla="*/ 889000 w 1959207"/>
                <a:gd name="connsiteY2" fmla="*/ 8467 h 787400"/>
                <a:gd name="connsiteX3" fmla="*/ 863600 w 1959207"/>
                <a:gd name="connsiteY3" fmla="*/ 0 h 787400"/>
                <a:gd name="connsiteX4" fmla="*/ 795866 w 1959207"/>
                <a:gd name="connsiteY4" fmla="*/ 16933 h 787400"/>
                <a:gd name="connsiteX5" fmla="*/ 626533 w 1959207"/>
                <a:gd name="connsiteY5" fmla="*/ 25400 h 787400"/>
                <a:gd name="connsiteX6" fmla="*/ 567266 w 1959207"/>
                <a:gd name="connsiteY6" fmla="*/ 16933 h 787400"/>
                <a:gd name="connsiteX7" fmla="*/ 541866 w 1959207"/>
                <a:gd name="connsiteY7" fmla="*/ 8467 h 787400"/>
                <a:gd name="connsiteX8" fmla="*/ 508000 w 1959207"/>
                <a:gd name="connsiteY8" fmla="*/ 16933 h 787400"/>
                <a:gd name="connsiteX9" fmla="*/ 457200 w 1959207"/>
                <a:gd name="connsiteY9" fmla="*/ 33867 h 787400"/>
                <a:gd name="connsiteX10" fmla="*/ 372533 w 1959207"/>
                <a:gd name="connsiteY10" fmla="*/ 25400 h 787400"/>
                <a:gd name="connsiteX11" fmla="*/ 347133 w 1959207"/>
                <a:gd name="connsiteY11" fmla="*/ 16933 h 787400"/>
                <a:gd name="connsiteX12" fmla="*/ 533839 w 1959207"/>
                <a:gd name="connsiteY12" fmla="*/ 65499 h 787400"/>
                <a:gd name="connsiteX13" fmla="*/ 470065 w 1959207"/>
                <a:gd name="connsiteY13" fmla="*/ 105596 h 787400"/>
                <a:gd name="connsiteX14" fmla="*/ 402331 w 1959207"/>
                <a:gd name="connsiteY14" fmla="*/ 139464 h 787400"/>
                <a:gd name="connsiteX15" fmla="*/ 312056 w 1959207"/>
                <a:gd name="connsiteY15" fmla="*/ 133673 h 787400"/>
                <a:gd name="connsiteX16" fmla="*/ 390455 w 1959207"/>
                <a:gd name="connsiteY16" fmla="*/ 127882 h 787400"/>
                <a:gd name="connsiteX17" fmla="*/ 227390 w 1959207"/>
                <a:gd name="connsiteY17" fmla="*/ 190705 h 787400"/>
                <a:gd name="connsiteX18" fmla="*/ 266864 w 1959207"/>
                <a:gd name="connsiteY18" fmla="*/ 182238 h 787400"/>
                <a:gd name="connsiteX19" fmla="*/ 280389 w 1959207"/>
                <a:gd name="connsiteY19" fmla="*/ 108273 h 787400"/>
                <a:gd name="connsiteX20" fmla="*/ 168673 w 1959207"/>
                <a:gd name="connsiteY20" fmla="*/ 165305 h 787400"/>
                <a:gd name="connsiteX21" fmla="*/ 0 w 1959207"/>
                <a:gd name="connsiteY21" fmla="*/ 787400 h 787400"/>
                <a:gd name="connsiteX22" fmla="*/ 736600 w 1959207"/>
                <a:gd name="connsiteY22" fmla="*/ 770467 h 787400"/>
                <a:gd name="connsiteX23" fmla="*/ 1958549 w 1959207"/>
                <a:gd name="connsiteY23" fmla="*/ 744297 h 787400"/>
                <a:gd name="connsiteX24" fmla="*/ 1956899 w 1959207"/>
                <a:gd name="connsiteY24" fmla="*/ 651164 h 787400"/>
                <a:gd name="connsiteX25" fmla="*/ 1929849 w 1959207"/>
                <a:gd name="connsiteY25" fmla="*/ 566497 h 787400"/>
                <a:gd name="connsiteX26" fmla="*/ 1950741 w 1959207"/>
                <a:gd name="connsiteY26" fmla="*/ 456431 h 787400"/>
                <a:gd name="connsiteX27" fmla="*/ 1959207 w 1959207"/>
                <a:gd name="connsiteY27" fmla="*/ 247842 h 787400"/>
                <a:gd name="connsiteX28" fmla="*/ 1924791 w 1959207"/>
                <a:gd name="connsiteY28" fmla="*/ 30787 h 787400"/>
                <a:gd name="connsiteX0" fmla="*/ 1924791 w 1959207"/>
                <a:gd name="connsiteY0" fmla="*/ 30787 h 787400"/>
                <a:gd name="connsiteX1" fmla="*/ 990600 w 1959207"/>
                <a:gd name="connsiteY1" fmla="*/ 16933 h 787400"/>
                <a:gd name="connsiteX2" fmla="*/ 889000 w 1959207"/>
                <a:gd name="connsiteY2" fmla="*/ 8467 h 787400"/>
                <a:gd name="connsiteX3" fmla="*/ 863600 w 1959207"/>
                <a:gd name="connsiteY3" fmla="*/ 0 h 787400"/>
                <a:gd name="connsiteX4" fmla="*/ 795866 w 1959207"/>
                <a:gd name="connsiteY4" fmla="*/ 16933 h 787400"/>
                <a:gd name="connsiteX5" fmla="*/ 626533 w 1959207"/>
                <a:gd name="connsiteY5" fmla="*/ 25400 h 787400"/>
                <a:gd name="connsiteX6" fmla="*/ 567266 w 1959207"/>
                <a:gd name="connsiteY6" fmla="*/ 16933 h 787400"/>
                <a:gd name="connsiteX7" fmla="*/ 541866 w 1959207"/>
                <a:gd name="connsiteY7" fmla="*/ 8467 h 787400"/>
                <a:gd name="connsiteX8" fmla="*/ 508000 w 1959207"/>
                <a:gd name="connsiteY8" fmla="*/ 16933 h 787400"/>
                <a:gd name="connsiteX9" fmla="*/ 457200 w 1959207"/>
                <a:gd name="connsiteY9" fmla="*/ 33867 h 787400"/>
                <a:gd name="connsiteX10" fmla="*/ 372533 w 1959207"/>
                <a:gd name="connsiteY10" fmla="*/ 25400 h 787400"/>
                <a:gd name="connsiteX11" fmla="*/ 528781 w 1959207"/>
                <a:gd name="connsiteY11" fmla="*/ 102482 h 787400"/>
                <a:gd name="connsiteX12" fmla="*/ 533839 w 1959207"/>
                <a:gd name="connsiteY12" fmla="*/ 65499 h 787400"/>
                <a:gd name="connsiteX13" fmla="*/ 470065 w 1959207"/>
                <a:gd name="connsiteY13" fmla="*/ 105596 h 787400"/>
                <a:gd name="connsiteX14" fmla="*/ 402331 w 1959207"/>
                <a:gd name="connsiteY14" fmla="*/ 139464 h 787400"/>
                <a:gd name="connsiteX15" fmla="*/ 312056 w 1959207"/>
                <a:gd name="connsiteY15" fmla="*/ 133673 h 787400"/>
                <a:gd name="connsiteX16" fmla="*/ 390455 w 1959207"/>
                <a:gd name="connsiteY16" fmla="*/ 127882 h 787400"/>
                <a:gd name="connsiteX17" fmla="*/ 227390 w 1959207"/>
                <a:gd name="connsiteY17" fmla="*/ 190705 h 787400"/>
                <a:gd name="connsiteX18" fmla="*/ 266864 w 1959207"/>
                <a:gd name="connsiteY18" fmla="*/ 182238 h 787400"/>
                <a:gd name="connsiteX19" fmla="*/ 280389 w 1959207"/>
                <a:gd name="connsiteY19" fmla="*/ 108273 h 787400"/>
                <a:gd name="connsiteX20" fmla="*/ 168673 w 1959207"/>
                <a:gd name="connsiteY20" fmla="*/ 165305 h 787400"/>
                <a:gd name="connsiteX21" fmla="*/ 0 w 1959207"/>
                <a:gd name="connsiteY21" fmla="*/ 787400 h 787400"/>
                <a:gd name="connsiteX22" fmla="*/ 736600 w 1959207"/>
                <a:gd name="connsiteY22" fmla="*/ 770467 h 787400"/>
                <a:gd name="connsiteX23" fmla="*/ 1958549 w 1959207"/>
                <a:gd name="connsiteY23" fmla="*/ 744297 h 787400"/>
                <a:gd name="connsiteX24" fmla="*/ 1956899 w 1959207"/>
                <a:gd name="connsiteY24" fmla="*/ 651164 h 787400"/>
                <a:gd name="connsiteX25" fmla="*/ 1929849 w 1959207"/>
                <a:gd name="connsiteY25" fmla="*/ 566497 h 787400"/>
                <a:gd name="connsiteX26" fmla="*/ 1950741 w 1959207"/>
                <a:gd name="connsiteY26" fmla="*/ 456431 h 787400"/>
                <a:gd name="connsiteX27" fmla="*/ 1959207 w 1959207"/>
                <a:gd name="connsiteY27" fmla="*/ 247842 h 787400"/>
                <a:gd name="connsiteX28" fmla="*/ 1924791 w 1959207"/>
                <a:gd name="connsiteY28" fmla="*/ 30787 h 787400"/>
                <a:gd name="connsiteX0" fmla="*/ 1924791 w 1959207"/>
                <a:gd name="connsiteY0" fmla="*/ 30787 h 787400"/>
                <a:gd name="connsiteX1" fmla="*/ 990600 w 1959207"/>
                <a:gd name="connsiteY1" fmla="*/ 16933 h 787400"/>
                <a:gd name="connsiteX2" fmla="*/ 889000 w 1959207"/>
                <a:gd name="connsiteY2" fmla="*/ 8467 h 787400"/>
                <a:gd name="connsiteX3" fmla="*/ 863600 w 1959207"/>
                <a:gd name="connsiteY3" fmla="*/ 0 h 787400"/>
                <a:gd name="connsiteX4" fmla="*/ 795866 w 1959207"/>
                <a:gd name="connsiteY4" fmla="*/ 16933 h 787400"/>
                <a:gd name="connsiteX5" fmla="*/ 626533 w 1959207"/>
                <a:gd name="connsiteY5" fmla="*/ 25400 h 787400"/>
                <a:gd name="connsiteX6" fmla="*/ 567266 w 1959207"/>
                <a:gd name="connsiteY6" fmla="*/ 16933 h 787400"/>
                <a:gd name="connsiteX7" fmla="*/ 541866 w 1959207"/>
                <a:gd name="connsiteY7" fmla="*/ 8467 h 787400"/>
                <a:gd name="connsiteX8" fmla="*/ 508000 w 1959207"/>
                <a:gd name="connsiteY8" fmla="*/ 16933 h 787400"/>
                <a:gd name="connsiteX9" fmla="*/ 457200 w 1959207"/>
                <a:gd name="connsiteY9" fmla="*/ 33867 h 787400"/>
                <a:gd name="connsiteX10" fmla="*/ 372533 w 1959207"/>
                <a:gd name="connsiteY10" fmla="*/ 25400 h 787400"/>
                <a:gd name="connsiteX11" fmla="*/ 528781 w 1959207"/>
                <a:gd name="connsiteY11" fmla="*/ 102482 h 787400"/>
                <a:gd name="connsiteX12" fmla="*/ 637639 w 1959207"/>
                <a:gd name="connsiteY12" fmla="*/ 122532 h 787400"/>
                <a:gd name="connsiteX13" fmla="*/ 470065 w 1959207"/>
                <a:gd name="connsiteY13" fmla="*/ 105596 h 787400"/>
                <a:gd name="connsiteX14" fmla="*/ 402331 w 1959207"/>
                <a:gd name="connsiteY14" fmla="*/ 139464 h 787400"/>
                <a:gd name="connsiteX15" fmla="*/ 312056 w 1959207"/>
                <a:gd name="connsiteY15" fmla="*/ 133673 h 787400"/>
                <a:gd name="connsiteX16" fmla="*/ 390455 w 1959207"/>
                <a:gd name="connsiteY16" fmla="*/ 127882 h 787400"/>
                <a:gd name="connsiteX17" fmla="*/ 227390 w 1959207"/>
                <a:gd name="connsiteY17" fmla="*/ 190705 h 787400"/>
                <a:gd name="connsiteX18" fmla="*/ 266864 w 1959207"/>
                <a:gd name="connsiteY18" fmla="*/ 182238 h 787400"/>
                <a:gd name="connsiteX19" fmla="*/ 280389 w 1959207"/>
                <a:gd name="connsiteY19" fmla="*/ 108273 h 787400"/>
                <a:gd name="connsiteX20" fmla="*/ 168673 w 1959207"/>
                <a:gd name="connsiteY20" fmla="*/ 165305 h 787400"/>
                <a:gd name="connsiteX21" fmla="*/ 0 w 1959207"/>
                <a:gd name="connsiteY21" fmla="*/ 787400 h 787400"/>
                <a:gd name="connsiteX22" fmla="*/ 736600 w 1959207"/>
                <a:gd name="connsiteY22" fmla="*/ 770467 h 787400"/>
                <a:gd name="connsiteX23" fmla="*/ 1958549 w 1959207"/>
                <a:gd name="connsiteY23" fmla="*/ 744297 h 787400"/>
                <a:gd name="connsiteX24" fmla="*/ 1956899 w 1959207"/>
                <a:gd name="connsiteY24" fmla="*/ 651164 h 787400"/>
                <a:gd name="connsiteX25" fmla="*/ 1929849 w 1959207"/>
                <a:gd name="connsiteY25" fmla="*/ 566497 h 787400"/>
                <a:gd name="connsiteX26" fmla="*/ 1950741 w 1959207"/>
                <a:gd name="connsiteY26" fmla="*/ 456431 h 787400"/>
                <a:gd name="connsiteX27" fmla="*/ 1959207 w 1959207"/>
                <a:gd name="connsiteY27" fmla="*/ 247842 h 787400"/>
                <a:gd name="connsiteX28" fmla="*/ 1924791 w 1959207"/>
                <a:gd name="connsiteY28" fmla="*/ 30787 h 787400"/>
                <a:gd name="connsiteX0" fmla="*/ 1924791 w 1959207"/>
                <a:gd name="connsiteY0" fmla="*/ 30787 h 787400"/>
                <a:gd name="connsiteX1" fmla="*/ 990600 w 1959207"/>
                <a:gd name="connsiteY1" fmla="*/ 16933 h 787400"/>
                <a:gd name="connsiteX2" fmla="*/ 889000 w 1959207"/>
                <a:gd name="connsiteY2" fmla="*/ 8467 h 787400"/>
                <a:gd name="connsiteX3" fmla="*/ 863600 w 1959207"/>
                <a:gd name="connsiteY3" fmla="*/ 0 h 787400"/>
                <a:gd name="connsiteX4" fmla="*/ 795866 w 1959207"/>
                <a:gd name="connsiteY4" fmla="*/ 16933 h 787400"/>
                <a:gd name="connsiteX5" fmla="*/ 626533 w 1959207"/>
                <a:gd name="connsiteY5" fmla="*/ 25400 h 787400"/>
                <a:gd name="connsiteX6" fmla="*/ 567266 w 1959207"/>
                <a:gd name="connsiteY6" fmla="*/ 16933 h 787400"/>
                <a:gd name="connsiteX7" fmla="*/ 541866 w 1959207"/>
                <a:gd name="connsiteY7" fmla="*/ 8467 h 787400"/>
                <a:gd name="connsiteX8" fmla="*/ 508000 w 1959207"/>
                <a:gd name="connsiteY8" fmla="*/ 16933 h 787400"/>
                <a:gd name="connsiteX9" fmla="*/ 457200 w 1959207"/>
                <a:gd name="connsiteY9" fmla="*/ 33867 h 787400"/>
                <a:gd name="connsiteX10" fmla="*/ 476332 w 1959207"/>
                <a:gd name="connsiteY10" fmla="*/ 139464 h 787400"/>
                <a:gd name="connsiteX11" fmla="*/ 528781 w 1959207"/>
                <a:gd name="connsiteY11" fmla="*/ 102482 h 787400"/>
                <a:gd name="connsiteX12" fmla="*/ 637639 w 1959207"/>
                <a:gd name="connsiteY12" fmla="*/ 122532 h 787400"/>
                <a:gd name="connsiteX13" fmla="*/ 470065 w 1959207"/>
                <a:gd name="connsiteY13" fmla="*/ 105596 h 787400"/>
                <a:gd name="connsiteX14" fmla="*/ 402331 w 1959207"/>
                <a:gd name="connsiteY14" fmla="*/ 139464 h 787400"/>
                <a:gd name="connsiteX15" fmla="*/ 312056 w 1959207"/>
                <a:gd name="connsiteY15" fmla="*/ 133673 h 787400"/>
                <a:gd name="connsiteX16" fmla="*/ 390455 w 1959207"/>
                <a:gd name="connsiteY16" fmla="*/ 127882 h 787400"/>
                <a:gd name="connsiteX17" fmla="*/ 227390 w 1959207"/>
                <a:gd name="connsiteY17" fmla="*/ 190705 h 787400"/>
                <a:gd name="connsiteX18" fmla="*/ 266864 w 1959207"/>
                <a:gd name="connsiteY18" fmla="*/ 182238 h 787400"/>
                <a:gd name="connsiteX19" fmla="*/ 280389 w 1959207"/>
                <a:gd name="connsiteY19" fmla="*/ 108273 h 787400"/>
                <a:gd name="connsiteX20" fmla="*/ 168673 w 1959207"/>
                <a:gd name="connsiteY20" fmla="*/ 165305 h 787400"/>
                <a:gd name="connsiteX21" fmla="*/ 0 w 1959207"/>
                <a:gd name="connsiteY21" fmla="*/ 787400 h 787400"/>
                <a:gd name="connsiteX22" fmla="*/ 736600 w 1959207"/>
                <a:gd name="connsiteY22" fmla="*/ 770467 h 787400"/>
                <a:gd name="connsiteX23" fmla="*/ 1958549 w 1959207"/>
                <a:gd name="connsiteY23" fmla="*/ 744297 h 787400"/>
                <a:gd name="connsiteX24" fmla="*/ 1956899 w 1959207"/>
                <a:gd name="connsiteY24" fmla="*/ 651164 h 787400"/>
                <a:gd name="connsiteX25" fmla="*/ 1929849 w 1959207"/>
                <a:gd name="connsiteY25" fmla="*/ 566497 h 787400"/>
                <a:gd name="connsiteX26" fmla="*/ 1950741 w 1959207"/>
                <a:gd name="connsiteY26" fmla="*/ 456431 h 787400"/>
                <a:gd name="connsiteX27" fmla="*/ 1959207 w 1959207"/>
                <a:gd name="connsiteY27" fmla="*/ 247842 h 787400"/>
                <a:gd name="connsiteX28" fmla="*/ 1924791 w 1959207"/>
                <a:gd name="connsiteY28" fmla="*/ 30787 h 787400"/>
                <a:gd name="connsiteX0" fmla="*/ 1924791 w 1959207"/>
                <a:gd name="connsiteY0" fmla="*/ 30787 h 787400"/>
                <a:gd name="connsiteX1" fmla="*/ 990600 w 1959207"/>
                <a:gd name="connsiteY1" fmla="*/ 16933 h 787400"/>
                <a:gd name="connsiteX2" fmla="*/ 889000 w 1959207"/>
                <a:gd name="connsiteY2" fmla="*/ 8467 h 787400"/>
                <a:gd name="connsiteX3" fmla="*/ 863600 w 1959207"/>
                <a:gd name="connsiteY3" fmla="*/ 0 h 787400"/>
                <a:gd name="connsiteX4" fmla="*/ 795866 w 1959207"/>
                <a:gd name="connsiteY4" fmla="*/ 16933 h 787400"/>
                <a:gd name="connsiteX5" fmla="*/ 626533 w 1959207"/>
                <a:gd name="connsiteY5" fmla="*/ 25400 h 787400"/>
                <a:gd name="connsiteX6" fmla="*/ 567266 w 1959207"/>
                <a:gd name="connsiteY6" fmla="*/ 16933 h 787400"/>
                <a:gd name="connsiteX7" fmla="*/ 541866 w 1959207"/>
                <a:gd name="connsiteY7" fmla="*/ 8467 h 787400"/>
                <a:gd name="connsiteX8" fmla="*/ 508000 w 1959207"/>
                <a:gd name="connsiteY8" fmla="*/ 16933 h 787400"/>
                <a:gd name="connsiteX9" fmla="*/ 548023 w 1959207"/>
                <a:gd name="connsiteY9" fmla="*/ 105157 h 787400"/>
                <a:gd name="connsiteX10" fmla="*/ 476332 w 1959207"/>
                <a:gd name="connsiteY10" fmla="*/ 139464 h 787400"/>
                <a:gd name="connsiteX11" fmla="*/ 528781 w 1959207"/>
                <a:gd name="connsiteY11" fmla="*/ 102482 h 787400"/>
                <a:gd name="connsiteX12" fmla="*/ 637639 w 1959207"/>
                <a:gd name="connsiteY12" fmla="*/ 122532 h 787400"/>
                <a:gd name="connsiteX13" fmla="*/ 470065 w 1959207"/>
                <a:gd name="connsiteY13" fmla="*/ 105596 h 787400"/>
                <a:gd name="connsiteX14" fmla="*/ 402331 w 1959207"/>
                <a:gd name="connsiteY14" fmla="*/ 139464 h 787400"/>
                <a:gd name="connsiteX15" fmla="*/ 312056 w 1959207"/>
                <a:gd name="connsiteY15" fmla="*/ 133673 h 787400"/>
                <a:gd name="connsiteX16" fmla="*/ 390455 w 1959207"/>
                <a:gd name="connsiteY16" fmla="*/ 127882 h 787400"/>
                <a:gd name="connsiteX17" fmla="*/ 227390 w 1959207"/>
                <a:gd name="connsiteY17" fmla="*/ 190705 h 787400"/>
                <a:gd name="connsiteX18" fmla="*/ 266864 w 1959207"/>
                <a:gd name="connsiteY18" fmla="*/ 182238 h 787400"/>
                <a:gd name="connsiteX19" fmla="*/ 280389 w 1959207"/>
                <a:gd name="connsiteY19" fmla="*/ 108273 h 787400"/>
                <a:gd name="connsiteX20" fmla="*/ 168673 w 1959207"/>
                <a:gd name="connsiteY20" fmla="*/ 165305 h 787400"/>
                <a:gd name="connsiteX21" fmla="*/ 0 w 1959207"/>
                <a:gd name="connsiteY21" fmla="*/ 787400 h 787400"/>
                <a:gd name="connsiteX22" fmla="*/ 736600 w 1959207"/>
                <a:gd name="connsiteY22" fmla="*/ 770467 h 787400"/>
                <a:gd name="connsiteX23" fmla="*/ 1958549 w 1959207"/>
                <a:gd name="connsiteY23" fmla="*/ 744297 h 787400"/>
                <a:gd name="connsiteX24" fmla="*/ 1956899 w 1959207"/>
                <a:gd name="connsiteY24" fmla="*/ 651164 h 787400"/>
                <a:gd name="connsiteX25" fmla="*/ 1929849 w 1959207"/>
                <a:gd name="connsiteY25" fmla="*/ 566497 h 787400"/>
                <a:gd name="connsiteX26" fmla="*/ 1950741 w 1959207"/>
                <a:gd name="connsiteY26" fmla="*/ 456431 h 787400"/>
                <a:gd name="connsiteX27" fmla="*/ 1959207 w 1959207"/>
                <a:gd name="connsiteY27" fmla="*/ 247842 h 787400"/>
                <a:gd name="connsiteX28" fmla="*/ 1924791 w 1959207"/>
                <a:gd name="connsiteY28" fmla="*/ 30787 h 787400"/>
                <a:gd name="connsiteX0" fmla="*/ 1924791 w 1959207"/>
                <a:gd name="connsiteY0" fmla="*/ 30787 h 787400"/>
                <a:gd name="connsiteX1" fmla="*/ 990600 w 1959207"/>
                <a:gd name="connsiteY1" fmla="*/ 16933 h 787400"/>
                <a:gd name="connsiteX2" fmla="*/ 889000 w 1959207"/>
                <a:gd name="connsiteY2" fmla="*/ 8467 h 787400"/>
                <a:gd name="connsiteX3" fmla="*/ 863600 w 1959207"/>
                <a:gd name="connsiteY3" fmla="*/ 0 h 787400"/>
                <a:gd name="connsiteX4" fmla="*/ 795866 w 1959207"/>
                <a:gd name="connsiteY4" fmla="*/ 16933 h 787400"/>
                <a:gd name="connsiteX5" fmla="*/ 626533 w 1959207"/>
                <a:gd name="connsiteY5" fmla="*/ 25400 h 787400"/>
                <a:gd name="connsiteX6" fmla="*/ 567266 w 1959207"/>
                <a:gd name="connsiteY6" fmla="*/ 16933 h 787400"/>
                <a:gd name="connsiteX7" fmla="*/ 541866 w 1959207"/>
                <a:gd name="connsiteY7" fmla="*/ 8467 h 787400"/>
                <a:gd name="connsiteX8" fmla="*/ 637748 w 1959207"/>
                <a:gd name="connsiteY8" fmla="*/ 116739 h 787400"/>
                <a:gd name="connsiteX9" fmla="*/ 548023 w 1959207"/>
                <a:gd name="connsiteY9" fmla="*/ 105157 h 787400"/>
                <a:gd name="connsiteX10" fmla="*/ 476332 w 1959207"/>
                <a:gd name="connsiteY10" fmla="*/ 139464 h 787400"/>
                <a:gd name="connsiteX11" fmla="*/ 528781 w 1959207"/>
                <a:gd name="connsiteY11" fmla="*/ 102482 h 787400"/>
                <a:gd name="connsiteX12" fmla="*/ 637639 w 1959207"/>
                <a:gd name="connsiteY12" fmla="*/ 122532 h 787400"/>
                <a:gd name="connsiteX13" fmla="*/ 470065 w 1959207"/>
                <a:gd name="connsiteY13" fmla="*/ 105596 h 787400"/>
                <a:gd name="connsiteX14" fmla="*/ 402331 w 1959207"/>
                <a:gd name="connsiteY14" fmla="*/ 139464 h 787400"/>
                <a:gd name="connsiteX15" fmla="*/ 312056 w 1959207"/>
                <a:gd name="connsiteY15" fmla="*/ 133673 h 787400"/>
                <a:gd name="connsiteX16" fmla="*/ 390455 w 1959207"/>
                <a:gd name="connsiteY16" fmla="*/ 127882 h 787400"/>
                <a:gd name="connsiteX17" fmla="*/ 227390 w 1959207"/>
                <a:gd name="connsiteY17" fmla="*/ 190705 h 787400"/>
                <a:gd name="connsiteX18" fmla="*/ 266864 w 1959207"/>
                <a:gd name="connsiteY18" fmla="*/ 182238 h 787400"/>
                <a:gd name="connsiteX19" fmla="*/ 280389 w 1959207"/>
                <a:gd name="connsiteY19" fmla="*/ 108273 h 787400"/>
                <a:gd name="connsiteX20" fmla="*/ 168673 w 1959207"/>
                <a:gd name="connsiteY20" fmla="*/ 165305 h 787400"/>
                <a:gd name="connsiteX21" fmla="*/ 0 w 1959207"/>
                <a:gd name="connsiteY21" fmla="*/ 787400 h 787400"/>
                <a:gd name="connsiteX22" fmla="*/ 736600 w 1959207"/>
                <a:gd name="connsiteY22" fmla="*/ 770467 h 787400"/>
                <a:gd name="connsiteX23" fmla="*/ 1958549 w 1959207"/>
                <a:gd name="connsiteY23" fmla="*/ 744297 h 787400"/>
                <a:gd name="connsiteX24" fmla="*/ 1956899 w 1959207"/>
                <a:gd name="connsiteY24" fmla="*/ 651164 h 787400"/>
                <a:gd name="connsiteX25" fmla="*/ 1929849 w 1959207"/>
                <a:gd name="connsiteY25" fmla="*/ 566497 h 787400"/>
                <a:gd name="connsiteX26" fmla="*/ 1950741 w 1959207"/>
                <a:gd name="connsiteY26" fmla="*/ 456431 h 787400"/>
                <a:gd name="connsiteX27" fmla="*/ 1959207 w 1959207"/>
                <a:gd name="connsiteY27" fmla="*/ 247842 h 787400"/>
                <a:gd name="connsiteX28" fmla="*/ 1924791 w 1959207"/>
                <a:gd name="connsiteY28" fmla="*/ 30787 h 787400"/>
                <a:gd name="connsiteX0" fmla="*/ 1924791 w 1959207"/>
                <a:gd name="connsiteY0" fmla="*/ 30787 h 787400"/>
                <a:gd name="connsiteX1" fmla="*/ 990600 w 1959207"/>
                <a:gd name="connsiteY1" fmla="*/ 16933 h 787400"/>
                <a:gd name="connsiteX2" fmla="*/ 889000 w 1959207"/>
                <a:gd name="connsiteY2" fmla="*/ 8467 h 787400"/>
                <a:gd name="connsiteX3" fmla="*/ 863600 w 1959207"/>
                <a:gd name="connsiteY3" fmla="*/ 0 h 787400"/>
                <a:gd name="connsiteX4" fmla="*/ 795866 w 1959207"/>
                <a:gd name="connsiteY4" fmla="*/ 16933 h 787400"/>
                <a:gd name="connsiteX5" fmla="*/ 626533 w 1959207"/>
                <a:gd name="connsiteY5" fmla="*/ 25400 h 787400"/>
                <a:gd name="connsiteX6" fmla="*/ 567266 w 1959207"/>
                <a:gd name="connsiteY6" fmla="*/ 16933 h 787400"/>
                <a:gd name="connsiteX7" fmla="*/ 710539 w 1959207"/>
                <a:gd name="connsiteY7" fmla="*/ 108273 h 787400"/>
                <a:gd name="connsiteX8" fmla="*/ 637748 w 1959207"/>
                <a:gd name="connsiteY8" fmla="*/ 116739 h 787400"/>
                <a:gd name="connsiteX9" fmla="*/ 548023 w 1959207"/>
                <a:gd name="connsiteY9" fmla="*/ 105157 h 787400"/>
                <a:gd name="connsiteX10" fmla="*/ 476332 w 1959207"/>
                <a:gd name="connsiteY10" fmla="*/ 139464 h 787400"/>
                <a:gd name="connsiteX11" fmla="*/ 528781 w 1959207"/>
                <a:gd name="connsiteY11" fmla="*/ 102482 h 787400"/>
                <a:gd name="connsiteX12" fmla="*/ 637639 w 1959207"/>
                <a:gd name="connsiteY12" fmla="*/ 122532 h 787400"/>
                <a:gd name="connsiteX13" fmla="*/ 470065 w 1959207"/>
                <a:gd name="connsiteY13" fmla="*/ 105596 h 787400"/>
                <a:gd name="connsiteX14" fmla="*/ 402331 w 1959207"/>
                <a:gd name="connsiteY14" fmla="*/ 139464 h 787400"/>
                <a:gd name="connsiteX15" fmla="*/ 312056 w 1959207"/>
                <a:gd name="connsiteY15" fmla="*/ 133673 h 787400"/>
                <a:gd name="connsiteX16" fmla="*/ 390455 w 1959207"/>
                <a:gd name="connsiteY16" fmla="*/ 127882 h 787400"/>
                <a:gd name="connsiteX17" fmla="*/ 227390 w 1959207"/>
                <a:gd name="connsiteY17" fmla="*/ 190705 h 787400"/>
                <a:gd name="connsiteX18" fmla="*/ 266864 w 1959207"/>
                <a:gd name="connsiteY18" fmla="*/ 182238 h 787400"/>
                <a:gd name="connsiteX19" fmla="*/ 280389 w 1959207"/>
                <a:gd name="connsiteY19" fmla="*/ 108273 h 787400"/>
                <a:gd name="connsiteX20" fmla="*/ 168673 w 1959207"/>
                <a:gd name="connsiteY20" fmla="*/ 165305 h 787400"/>
                <a:gd name="connsiteX21" fmla="*/ 0 w 1959207"/>
                <a:gd name="connsiteY21" fmla="*/ 787400 h 787400"/>
                <a:gd name="connsiteX22" fmla="*/ 736600 w 1959207"/>
                <a:gd name="connsiteY22" fmla="*/ 770467 h 787400"/>
                <a:gd name="connsiteX23" fmla="*/ 1958549 w 1959207"/>
                <a:gd name="connsiteY23" fmla="*/ 744297 h 787400"/>
                <a:gd name="connsiteX24" fmla="*/ 1956899 w 1959207"/>
                <a:gd name="connsiteY24" fmla="*/ 651164 h 787400"/>
                <a:gd name="connsiteX25" fmla="*/ 1929849 w 1959207"/>
                <a:gd name="connsiteY25" fmla="*/ 566497 h 787400"/>
                <a:gd name="connsiteX26" fmla="*/ 1950741 w 1959207"/>
                <a:gd name="connsiteY26" fmla="*/ 456431 h 787400"/>
                <a:gd name="connsiteX27" fmla="*/ 1959207 w 1959207"/>
                <a:gd name="connsiteY27" fmla="*/ 247842 h 787400"/>
                <a:gd name="connsiteX28" fmla="*/ 1924791 w 1959207"/>
                <a:gd name="connsiteY28" fmla="*/ 30787 h 787400"/>
                <a:gd name="connsiteX0" fmla="*/ 1924791 w 1959207"/>
                <a:gd name="connsiteY0" fmla="*/ 30787 h 787400"/>
                <a:gd name="connsiteX1" fmla="*/ 990600 w 1959207"/>
                <a:gd name="connsiteY1" fmla="*/ 16933 h 787400"/>
                <a:gd name="connsiteX2" fmla="*/ 889000 w 1959207"/>
                <a:gd name="connsiteY2" fmla="*/ 8467 h 787400"/>
                <a:gd name="connsiteX3" fmla="*/ 863600 w 1959207"/>
                <a:gd name="connsiteY3" fmla="*/ 0 h 787400"/>
                <a:gd name="connsiteX4" fmla="*/ 795866 w 1959207"/>
                <a:gd name="connsiteY4" fmla="*/ 16933 h 787400"/>
                <a:gd name="connsiteX5" fmla="*/ 626533 w 1959207"/>
                <a:gd name="connsiteY5" fmla="*/ 25400 h 787400"/>
                <a:gd name="connsiteX6" fmla="*/ 645115 w 1959207"/>
                <a:gd name="connsiteY6" fmla="*/ 45449 h 787400"/>
                <a:gd name="connsiteX7" fmla="*/ 710539 w 1959207"/>
                <a:gd name="connsiteY7" fmla="*/ 108273 h 787400"/>
                <a:gd name="connsiteX8" fmla="*/ 637748 w 1959207"/>
                <a:gd name="connsiteY8" fmla="*/ 116739 h 787400"/>
                <a:gd name="connsiteX9" fmla="*/ 548023 w 1959207"/>
                <a:gd name="connsiteY9" fmla="*/ 105157 h 787400"/>
                <a:gd name="connsiteX10" fmla="*/ 476332 w 1959207"/>
                <a:gd name="connsiteY10" fmla="*/ 139464 h 787400"/>
                <a:gd name="connsiteX11" fmla="*/ 528781 w 1959207"/>
                <a:gd name="connsiteY11" fmla="*/ 102482 h 787400"/>
                <a:gd name="connsiteX12" fmla="*/ 637639 w 1959207"/>
                <a:gd name="connsiteY12" fmla="*/ 122532 h 787400"/>
                <a:gd name="connsiteX13" fmla="*/ 470065 w 1959207"/>
                <a:gd name="connsiteY13" fmla="*/ 105596 h 787400"/>
                <a:gd name="connsiteX14" fmla="*/ 402331 w 1959207"/>
                <a:gd name="connsiteY14" fmla="*/ 139464 h 787400"/>
                <a:gd name="connsiteX15" fmla="*/ 312056 w 1959207"/>
                <a:gd name="connsiteY15" fmla="*/ 133673 h 787400"/>
                <a:gd name="connsiteX16" fmla="*/ 390455 w 1959207"/>
                <a:gd name="connsiteY16" fmla="*/ 127882 h 787400"/>
                <a:gd name="connsiteX17" fmla="*/ 227390 w 1959207"/>
                <a:gd name="connsiteY17" fmla="*/ 190705 h 787400"/>
                <a:gd name="connsiteX18" fmla="*/ 266864 w 1959207"/>
                <a:gd name="connsiteY18" fmla="*/ 182238 h 787400"/>
                <a:gd name="connsiteX19" fmla="*/ 280389 w 1959207"/>
                <a:gd name="connsiteY19" fmla="*/ 108273 h 787400"/>
                <a:gd name="connsiteX20" fmla="*/ 168673 w 1959207"/>
                <a:gd name="connsiteY20" fmla="*/ 165305 h 787400"/>
                <a:gd name="connsiteX21" fmla="*/ 0 w 1959207"/>
                <a:gd name="connsiteY21" fmla="*/ 787400 h 787400"/>
                <a:gd name="connsiteX22" fmla="*/ 736600 w 1959207"/>
                <a:gd name="connsiteY22" fmla="*/ 770467 h 787400"/>
                <a:gd name="connsiteX23" fmla="*/ 1958549 w 1959207"/>
                <a:gd name="connsiteY23" fmla="*/ 744297 h 787400"/>
                <a:gd name="connsiteX24" fmla="*/ 1956899 w 1959207"/>
                <a:gd name="connsiteY24" fmla="*/ 651164 h 787400"/>
                <a:gd name="connsiteX25" fmla="*/ 1929849 w 1959207"/>
                <a:gd name="connsiteY25" fmla="*/ 566497 h 787400"/>
                <a:gd name="connsiteX26" fmla="*/ 1950741 w 1959207"/>
                <a:gd name="connsiteY26" fmla="*/ 456431 h 787400"/>
                <a:gd name="connsiteX27" fmla="*/ 1959207 w 1959207"/>
                <a:gd name="connsiteY27" fmla="*/ 247842 h 787400"/>
                <a:gd name="connsiteX28" fmla="*/ 1924791 w 1959207"/>
                <a:gd name="connsiteY28" fmla="*/ 30787 h 787400"/>
                <a:gd name="connsiteX0" fmla="*/ 1924791 w 1959207"/>
                <a:gd name="connsiteY0" fmla="*/ 127980 h 884593"/>
                <a:gd name="connsiteX1" fmla="*/ 1353896 w 1959207"/>
                <a:gd name="connsiteY1" fmla="*/ 63 h 884593"/>
                <a:gd name="connsiteX2" fmla="*/ 889000 w 1959207"/>
                <a:gd name="connsiteY2" fmla="*/ 105660 h 884593"/>
                <a:gd name="connsiteX3" fmla="*/ 863600 w 1959207"/>
                <a:gd name="connsiteY3" fmla="*/ 97193 h 884593"/>
                <a:gd name="connsiteX4" fmla="*/ 795866 w 1959207"/>
                <a:gd name="connsiteY4" fmla="*/ 114126 h 884593"/>
                <a:gd name="connsiteX5" fmla="*/ 626533 w 1959207"/>
                <a:gd name="connsiteY5" fmla="*/ 122593 h 884593"/>
                <a:gd name="connsiteX6" fmla="*/ 645115 w 1959207"/>
                <a:gd name="connsiteY6" fmla="*/ 142642 h 884593"/>
                <a:gd name="connsiteX7" fmla="*/ 710539 w 1959207"/>
                <a:gd name="connsiteY7" fmla="*/ 205466 h 884593"/>
                <a:gd name="connsiteX8" fmla="*/ 637748 w 1959207"/>
                <a:gd name="connsiteY8" fmla="*/ 213932 h 884593"/>
                <a:gd name="connsiteX9" fmla="*/ 548023 w 1959207"/>
                <a:gd name="connsiteY9" fmla="*/ 202350 h 884593"/>
                <a:gd name="connsiteX10" fmla="*/ 476332 w 1959207"/>
                <a:gd name="connsiteY10" fmla="*/ 236657 h 884593"/>
                <a:gd name="connsiteX11" fmla="*/ 528781 w 1959207"/>
                <a:gd name="connsiteY11" fmla="*/ 199675 h 884593"/>
                <a:gd name="connsiteX12" fmla="*/ 637639 w 1959207"/>
                <a:gd name="connsiteY12" fmla="*/ 219725 h 884593"/>
                <a:gd name="connsiteX13" fmla="*/ 470065 w 1959207"/>
                <a:gd name="connsiteY13" fmla="*/ 202789 h 884593"/>
                <a:gd name="connsiteX14" fmla="*/ 402331 w 1959207"/>
                <a:gd name="connsiteY14" fmla="*/ 236657 h 884593"/>
                <a:gd name="connsiteX15" fmla="*/ 312056 w 1959207"/>
                <a:gd name="connsiteY15" fmla="*/ 230866 h 884593"/>
                <a:gd name="connsiteX16" fmla="*/ 390455 w 1959207"/>
                <a:gd name="connsiteY16" fmla="*/ 225075 h 884593"/>
                <a:gd name="connsiteX17" fmla="*/ 227390 w 1959207"/>
                <a:gd name="connsiteY17" fmla="*/ 287898 h 884593"/>
                <a:gd name="connsiteX18" fmla="*/ 266864 w 1959207"/>
                <a:gd name="connsiteY18" fmla="*/ 279431 h 884593"/>
                <a:gd name="connsiteX19" fmla="*/ 280389 w 1959207"/>
                <a:gd name="connsiteY19" fmla="*/ 205466 h 884593"/>
                <a:gd name="connsiteX20" fmla="*/ 168673 w 1959207"/>
                <a:gd name="connsiteY20" fmla="*/ 262498 h 884593"/>
                <a:gd name="connsiteX21" fmla="*/ 0 w 1959207"/>
                <a:gd name="connsiteY21" fmla="*/ 884593 h 884593"/>
                <a:gd name="connsiteX22" fmla="*/ 736600 w 1959207"/>
                <a:gd name="connsiteY22" fmla="*/ 867660 h 884593"/>
                <a:gd name="connsiteX23" fmla="*/ 1958549 w 1959207"/>
                <a:gd name="connsiteY23" fmla="*/ 841490 h 884593"/>
                <a:gd name="connsiteX24" fmla="*/ 1956899 w 1959207"/>
                <a:gd name="connsiteY24" fmla="*/ 748357 h 884593"/>
                <a:gd name="connsiteX25" fmla="*/ 1929849 w 1959207"/>
                <a:gd name="connsiteY25" fmla="*/ 663690 h 884593"/>
                <a:gd name="connsiteX26" fmla="*/ 1950741 w 1959207"/>
                <a:gd name="connsiteY26" fmla="*/ 553624 h 884593"/>
                <a:gd name="connsiteX27" fmla="*/ 1959207 w 1959207"/>
                <a:gd name="connsiteY27" fmla="*/ 345035 h 884593"/>
                <a:gd name="connsiteX28" fmla="*/ 1924791 w 1959207"/>
                <a:gd name="connsiteY28" fmla="*/ 127980 h 884593"/>
                <a:gd name="connsiteX0" fmla="*/ 1924791 w 1959207"/>
                <a:gd name="connsiteY0" fmla="*/ 129325 h 885938"/>
                <a:gd name="connsiteX1" fmla="*/ 1353896 w 1959207"/>
                <a:gd name="connsiteY1" fmla="*/ 1408 h 885938"/>
                <a:gd name="connsiteX2" fmla="*/ 889000 w 1959207"/>
                <a:gd name="connsiteY2" fmla="*/ 107005 h 885938"/>
                <a:gd name="connsiteX3" fmla="*/ 863600 w 1959207"/>
                <a:gd name="connsiteY3" fmla="*/ 98538 h 885938"/>
                <a:gd name="connsiteX4" fmla="*/ 795866 w 1959207"/>
                <a:gd name="connsiteY4" fmla="*/ 115471 h 885938"/>
                <a:gd name="connsiteX5" fmla="*/ 626533 w 1959207"/>
                <a:gd name="connsiteY5" fmla="*/ 123938 h 885938"/>
                <a:gd name="connsiteX6" fmla="*/ 645115 w 1959207"/>
                <a:gd name="connsiteY6" fmla="*/ 143987 h 885938"/>
                <a:gd name="connsiteX7" fmla="*/ 710539 w 1959207"/>
                <a:gd name="connsiteY7" fmla="*/ 206811 h 885938"/>
                <a:gd name="connsiteX8" fmla="*/ 637748 w 1959207"/>
                <a:gd name="connsiteY8" fmla="*/ 215277 h 885938"/>
                <a:gd name="connsiteX9" fmla="*/ 548023 w 1959207"/>
                <a:gd name="connsiteY9" fmla="*/ 203695 h 885938"/>
                <a:gd name="connsiteX10" fmla="*/ 476332 w 1959207"/>
                <a:gd name="connsiteY10" fmla="*/ 238002 h 885938"/>
                <a:gd name="connsiteX11" fmla="*/ 528781 w 1959207"/>
                <a:gd name="connsiteY11" fmla="*/ 201020 h 885938"/>
                <a:gd name="connsiteX12" fmla="*/ 637639 w 1959207"/>
                <a:gd name="connsiteY12" fmla="*/ 221070 h 885938"/>
                <a:gd name="connsiteX13" fmla="*/ 470065 w 1959207"/>
                <a:gd name="connsiteY13" fmla="*/ 204134 h 885938"/>
                <a:gd name="connsiteX14" fmla="*/ 402331 w 1959207"/>
                <a:gd name="connsiteY14" fmla="*/ 238002 h 885938"/>
                <a:gd name="connsiteX15" fmla="*/ 312056 w 1959207"/>
                <a:gd name="connsiteY15" fmla="*/ 232211 h 885938"/>
                <a:gd name="connsiteX16" fmla="*/ 390455 w 1959207"/>
                <a:gd name="connsiteY16" fmla="*/ 226420 h 885938"/>
                <a:gd name="connsiteX17" fmla="*/ 227390 w 1959207"/>
                <a:gd name="connsiteY17" fmla="*/ 289243 h 885938"/>
                <a:gd name="connsiteX18" fmla="*/ 266864 w 1959207"/>
                <a:gd name="connsiteY18" fmla="*/ 280776 h 885938"/>
                <a:gd name="connsiteX19" fmla="*/ 280389 w 1959207"/>
                <a:gd name="connsiteY19" fmla="*/ 206811 h 885938"/>
                <a:gd name="connsiteX20" fmla="*/ 168673 w 1959207"/>
                <a:gd name="connsiteY20" fmla="*/ 263843 h 885938"/>
                <a:gd name="connsiteX21" fmla="*/ 0 w 1959207"/>
                <a:gd name="connsiteY21" fmla="*/ 885938 h 885938"/>
                <a:gd name="connsiteX22" fmla="*/ 736600 w 1959207"/>
                <a:gd name="connsiteY22" fmla="*/ 869005 h 885938"/>
                <a:gd name="connsiteX23" fmla="*/ 1958549 w 1959207"/>
                <a:gd name="connsiteY23" fmla="*/ 842835 h 885938"/>
                <a:gd name="connsiteX24" fmla="*/ 1956899 w 1959207"/>
                <a:gd name="connsiteY24" fmla="*/ 749702 h 885938"/>
                <a:gd name="connsiteX25" fmla="*/ 1929849 w 1959207"/>
                <a:gd name="connsiteY25" fmla="*/ 665035 h 885938"/>
                <a:gd name="connsiteX26" fmla="*/ 1950741 w 1959207"/>
                <a:gd name="connsiteY26" fmla="*/ 554969 h 885938"/>
                <a:gd name="connsiteX27" fmla="*/ 1959207 w 1959207"/>
                <a:gd name="connsiteY27" fmla="*/ 346380 h 885938"/>
                <a:gd name="connsiteX28" fmla="*/ 1924791 w 1959207"/>
                <a:gd name="connsiteY28" fmla="*/ 129325 h 885938"/>
                <a:gd name="connsiteX0" fmla="*/ 1924791 w 1959207"/>
                <a:gd name="connsiteY0" fmla="*/ 129325 h 885938"/>
                <a:gd name="connsiteX1" fmla="*/ 1353896 w 1959207"/>
                <a:gd name="connsiteY1" fmla="*/ 1408 h 885938"/>
                <a:gd name="connsiteX2" fmla="*/ 889000 w 1959207"/>
                <a:gd name="connsiteY2" fmla="*/ 107005 h 885938"/>
                <a:gd name="connsiteX3" fmla="*/ 863600 w 1959207"/>
                <a:gd name="connsiteY3" fmla="*/ 98538 h 885938"/>
                <a:gd name="connsiteX4" fmla="*/ 795866 w 1959207"/>
                <a:gd name="connsiteY4" fmla="*/ 115471 h 885938"/>
                <a:gd name="connsiteX5" fmla="*/ 626533 w 1959207"/>
                <a:gd name="connsiteY5" fmla="*/ 123938 h 885938"/>
                <a:gd name="connsiteX6" fmla="*/ 645115 w 1959207"/>
                <a:gd name="connsiteY6" fmla="*/ 143987 h 885938"/>
                <a:gd name="connsiteX7" fmla="*/ 710539 w 1959207"/>
                <a:gd name="connsiteY7" fmla="*/ 206811 h 885938"/>
                <a:gd name="connsiteX8" fmla="*/ 637748 w 1959207"/>
                <a:gd name="connsiteY8" fmla="*/ 215277 h 885938"/>
                <a:gd name="connsiteX9" fmla="*/ 548023 w 1959207"/>
                <a:gd name="connsiteY9" fmla="*/ 203695 h 885938"/>
                <a:gd name="connsiteX10" fmla="*/ 476332 w 1959207"/>
                <a:gd name="connsiteY10" fmla="*/ 238002 h 885938"/>
                <a:gd name="connsiteX11" fmla="*/ 528781 w 1959207"/>
                <a:gd name="connsiteY11" fmla="*/ 201020 h 885938"/>
                <a:gd name="connsiteX12" fmla="*/ 637639 w 1959207"/>
                <a:gd name="connsiteY12" fmla="*/ 221070 h 885938"/>
                <a:gd name="connsiteX13" fmla="*/ 470065 w 1959207"/>
                <a:gd name="connsiteY13" fmla="*/ 204134 h 885938"/>
                <a:gd name="connsiteX14" fmla="*/ 402331 w 1959207"/>
                <a:gd name="connsiteY14" fmla="*/ 238002 h 885938"/>
                <a:gd name="connsiteX15" fmla="*/ 312056 w 1959207"/>
                <a:gd name="connsiteY15" fmla="*/ 232211 h 885938"/>
                <a:gd name="connsiteX16" fmla="*/ 390455 w 1959207"/>
                <a:gd name="connsiteY16" fmla="*/ 226420 h 885938"/>
                <a:gd name="connsiteX17" fmla="*/ 227390 w 1959207"/>
                <a:gd name="connsiteY17" fmla="*/ 289243 h 885938"/>
                <a:gd name="connsiteX18" fmla="*/ 266864 w 1959207"/>
                <a:gd name="connsiteY18" fmla="*/ 280776 h 885938"/>
                <a:gd name="connsiteX19" fmla="*/ 280389 w 1959207"/>
                <a:gd name="connsiteY19" fmla="*/ 206811 h 885938"/>
                <a:gd name="connsiteX20" fmla="*/ 168673 w 1959207"/>
                <a:gd name="connsiteY20" fmla="*/ 263843 h 885938"/>
                <a:gd name="connsiteX21" fmla="*/ 0 w 1959207"/>
                <a:gd name="connsiteY21" fmla="*/ 885938 h 885938"/>
                <a:gd name="connsiteX22" fmla="*/ 736600 w 1959207"/>
                <a:gd name="connsiteY22" fmla="*/ 869005 h 885938"/>
                <a:gd name="connsiteX23" fmla="*/ 1958549 w 1959207"/>
                <a:gd name="connsiteY23" fmla="*/ 842835 h 885938"/>
                <a:gd name="connsiteX24" fmla="*/ 1956899 w 1959207"/>
                <a:gd name="connsiteY24" fmla="*/ 749702 h 885938"/>
                <a:gd name="connsiteX25" fmla="*/ 1929849 w 1959207"/>
                <a:gd name="connsiteY25" fmla="*/ 665035 h 885938"/>
                <a:gd name="connsiteX26" fmla="*/ 1950741 w 1959207"/>
                <a:gd name="connsiteY26" fmla="*/ 554969 h 885938"/>
                <a:gd name="connsiteX27" fmla="*/ 1959207 w 1959207"/>
                <a:gd name="connsiteY27" fmla="*/ 346380 h 885938"/>
                <a:gd name="connsiteX28" fmla="*/ 1924791 w 1959207"/>
                <a:gd name="connsiteY28" fmla="*/ 129325 h 885938"/>
                <a:gd name="connsiteX0" fmla="*/ 1911817 w 1959207"/>
                <a:gd name="connsiteY0" fmla="*/ 28314 h 898990"/>
                <a:gd name="connsiteX1" fmla="*/ 1353896 w 1959207"/>
                <a:gd name="connsiteY1" fmla="*/ 14460 h 898990"/>
                <a:gd name="connsiteX2" fmla="*/ 889000 w 1959207"/>
                <a:gd name="connsiteY2" fmla="*/ 120057 h 898990"/>
                <a:gd name="connsiteX3" fmla="*/ 863600 w 1959207"/>
                <a:gd name="connsiteY3" fmla="*/ 111590 h 898990"/>
                <a:gd name="connsiteX4" fmla="*/ 795866 w 1959207"/>
                <a:gd name="connsiteY4" fmla="*/ 128523 h 898990"/>
                <a:gd name="connsiteX5" fmla="*/ 626533 w 1959207"/>
                <a:gd name="connsiteY5" fmla="*/ 136990 h 898990"/>
                <a:gd name="connsiteX6" fmla="*/ 645115 w 1959207"/>
                <a:gd name="connsiteY6" fmla="*/ 157039 h 898990"/>
                <a:gd name="connsiteX7" fmla="*/ 710539 w 1959207"/>
                <a:gd name="connsiteY7" fmla="*/ 219863 h 898990"/>
                <a:gd name="connsiteX8" fmla="*/ 637748 w 1959207"/>
                <a:gd name="connsiteY8" fmla="*/ 228329 h 898990"/>
                <a:gd name="connsiteX9" fmla="*/ 548023 w 1959207"/>
                <a:gd name="connsiteY9" fmla="*/ 216747 h 898990"/>
                <a:gd name="connsiteX10" fmla="*/ 476332 w 1959207"/>
                <a:gd name="connsiteY10" fmla="*/ 251054 h 898990"/>
                <a:gd name="connsiteX11" fmla="*/ 528781 w 1959207"/>
                <a:gd name="connsiteY11" fmla="*/ 214072 h 898990"/>
                <a:gd name="connsiteX12" fmla="*/ 637639 w 1959207"/>
                <a:gd name="connsiteY12" fmla="*/ 234122 h 898990"/>
                <a:gd name="connsiteX13" fmla="*/ 470065 w 1959207"/>
                <a:gd name="connsiteY13" fmla="*/ 217186 h 898990"/>
                <a:gd name="connsiteX14" fmla="*/ 402331 w 1959207"/>
                <a:gd name="connsiteY14" fmla="*/ 251054 h 898990"/>
                <a:gd name="connsiteX15" fmla="*/ 312056 w 1959207"/>
                <a:gd name="connsiteY15" fmla="*/ 245263 h 898990"/>
                <a:gd name="connsiteX16" fmla="*/ 390455 w 1959207"/>
                <a:gd name="connsiteY16" fmla="*/ 239472 h 898990"/>
                <a:gd name="connsiteX17" fmla="*/ 227390 w 1959207"/>
                <a:gd name="connsiteY17" fmla="*/ 302295 h 898990"/>
                <a:gd name="connsiteX18" fmla="*/ 266864 w 1959207"/>
                <a:gd name="connsiteY18" fmla="*/ 293828 h 898990"/>
                <a:gd name="connsiteX19" fmla="*/ 280389 w 1959207"/>
                <a:gd name="connsiteY19" fmla="*/ 219863 h 898990"/>
                <a:gd name="connsiteX20" fmla="*/ 168673 w 1959207"/>
                <a:gd name="connsiteY20" fmla="*/ 276895 h 898990"/>
                <a:gd name="connsiteX21" fmla="*/ 0 w 1959207"/>
                <a:gd name="connsiteY21" fmla="*/ 898990 h 898990"/>
                <a:gd name="connsiteX22" fmla="*/ 736600 w 1959207"/>
                <a:gd name="connsiteY22" fmla="*/ 882057 h 898990"/>
                <a:gd name="connsiteX23" fmla="*/ 1958549 w 1959207"/>
                <a:gd name="connsiteY23" fmla="*/ 855887 h 898990"/>
                <a:gd name="connsiteX24" fmla="*/ 1956899 w 1959207"/>
                <a:gd name="connsiteY24" fmla="*/ 762754 h 898990"/>
                <a:gd name="connsiteX25" fmla="*/ 1929849 w 1959207"/>
                <a:gd name="connsiteY25" fmla="*/ 678087 h 898990"/>
                <a:gd name="connsiteX26" fmla="*/ 1950741 w 1959207"/>
                <a:gd name="connsiteY26" fmla="*/ 568021 h 898990"/>
                <a:gd name="connsiteX27" fmla="*/ 1959207 w 1959207"/>
                <a:gd name="connsiteY27" fmla="*/ 359432 h 898990"/>
                <a:gd name="connsiteX28" fmla="*/ 1911817 w 1959207"/>
                <a:gd name="connsiteY28" fmla="*/ 28314 h 89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59207" h="898990">
                  <a:moveTo>
                    <a:pt x="1911817" y="28314"/>
                  </a:moveTo>
                  <a:cubicBezTo>
                    <a:pt x="1721519" y="-14325"/>
                    <a:pt x="1907491" y="67"/>
                    <a:pt x="1353896" y="14460"/>
                  </a:cubicBezTo>
                  <a:cubicBezTo>
                    <a:pt x="1320029" y="11638"/>
                    <a:pt x="970716" y="103869"/>
                    <a:pt x="889000" y="120057"/>
                  </a:cubicBezTo>
                  <a:cubicBezTo>
                    <a:pt x="807284" y="136245"/>
                    <a:pt x="872525" y="111590"/>
                    <a:pt x="863600" y="111590"/>
                  </a:cubicBezTo>
                  <a:cubicBezTo>
                    <a:pt x="751611" y="111590"/>
                    <a:pt x="872689" y="121843"/>
                    <a:pt x="795866" y="128523"/>
                  </a:cubicBezTo>
                  <a:cubicBezTo>
                    <a:pt x="739564" y="133419"/>
                    <a:pt x="682977" y="134168"/>
                    <a:pt x="626533" y="136990"/>
                  </a:cubicBezTo>
                  <a:cubicBezTo>
                    <a:pt x="606777" y="134168"/>
                    <a:pt x="631114" y="143227"/>
                    <a:pt x="645115" y="157039"/>
                  </a:cubicBezTo>
                  <a:cubicBezTo>
                    <a:pt x="659116" y="170851"/>
                    <a:pt x="711767" y="207981"/>
                    <a:pt x="710539" y="219863"/>
                  </a:cubicBezTo>
                  <a:cubicBezTo>
                    <a:pt x="709311" y="231745"/>
                    <a:pt x="664834" y="228848"/>
                    <a:pt x="637748" y="228329"/>
                  </a:cubicBezTo>
                  <a:cubicBezTo>
                    <a:pt x="610662" y="227810"/>
                    <a:pt x="574926" y="212960"/>
                    <a:pt x="548023" y="216747"/>
                  </a:cubicBezTo>
                  <a:cubicBezTo>
                    <a:pt x="521120" y="220534"/>
                    <a:pt x="479539" y="251500"/>
                    <a:pt x="476332" y="251054"/>
                  </a:cubicBezTo>
                  <a:cubicBezTo>
                    <a:pt x="473125" y="250608"/>
                    <a:pt x="501896" y="216894"/>
                    <a:pt x="528781" y="214072"/>
                  </a:cubicBezTo>
                  <a:cubicBezTo>
                    <a:pt x="555666" y="211250"/>
                    <a:pt x="647425" y="233603"/>
                    <a:pt x="637639" y="234122"/>
                  </a:cubicBezTo>
                  <a:cubicBezTo>
                    <a:pt x="627853" y="234641"/>
                    <a:pt x="509283" y="214364"/>
                    <a:pt x="470065" y="217186"/>
                  </a:cubicBezTo>
                  <a:cubicBezTo>
                    <a:pt x="430847" y="220008"/>
                    <a:pt x="460704" y="231596"/>
                    <a:pt x="402331" y="251054"/>
                  </a:cubicBezTo>
                  <a:lnTo>
                    <a:pt x="312056" y="245263"/>
                  </a:lnTo>
                  <a:lnTo>
                    <a:pt x="390455" y="239472"/>
                  </a:lnTo>
                  <a:cubicBezTo>
                    <a:pt x="370699" y="236650"/>
                    <a:pt x="247988" y="293236"/>
                    <a:pt x="227390" y="302295"/>
                  </a:cubicBezTo>
                  <a:cubicBezTo>
                    <a:pt x="206792" y="311354"/>
                    <a:pt x="258031" y="307567"/>
                    <a:pt x="266864" y="293828"/>
                  </a:cubicBezTo>
                  <a:cubicBezTo>
                    <a:pt x="275697" y="280089"/>
                    <a:pt x="296754" y="222685"/>
                    <a:pt x="280389" y="219863"/>
                  </a:cubicBezTo>
                  <a:cubicBezTo>
                    <a:pt x="264024" y="217041"/>
                    <a:pt x="179962" y="276895"/>
                    <a:pt x="168673" y="276895"/>
                  </a:cubicBezTo>
                  <a:lnTo>
                    <a:pt x="0" y="898990"/>
                  </a:lnTo>
                  <a:lnTo>
                    <a:pt x="736600" y="882057"/>
                  </a:lnTo>
                  <a:lnTo>
                    <a:pt x="1958549" y="855887"/>
                  </a:lnTo>
                  <a:lnTo>
                    <a:pt x="1956899" y="762754"/>
                  </a:lnTo>
                  <a:lnTo>
                    <a:pt x="1929849" y="678087"/>
                  </a:lnTo>
                  <a:lnTo>
                    <a:pt x="1950741" y="568021"/>
                  </a:lnTo>
                  <a:lnTo>
                    <a:pt x="1959207" y="359432"/>
                  </a:lnTo>
                  <a:lnTo>
                    <a:pt x="1911817" y="28314"/>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12080" y="3889299"/>
              <a:ext cx="1026319" cy="314367"/>
            </a:xfrm>
            <a:prstGeom prst="rect">
              <a:avLst/>
            </a:prstGeom>
            <a:noFill/>
          </p:spPr>
          <p:txBody>
            <a:bodyPr wrap="square" rtlCol="0">
              <a:spAutoFit/>
            </a:bodyPr>
            <a:lstStyle/>
            <a:p>
              <a:pPr algn="ctr"/>
              <a:r>
                <a:rPr lang="en-US" sz="900" dirty="0" smtClean="0"/>
                <a:t>POWDER</a:t>
              </a:r>
              <a:endParaRPr lang="en-US" sz="900" dirty="0"/>
            </a:p>
          </p:txBody>
        </p:sp>
        <p:sp>
          <p:nvSpPr>
            <p:cNvPr id="13" name="TextBox 12"/>
            <p:cNvSpPr txBox="1"/>
            <p:nvPr/>
          </p:nvSpPr>
          <p:spPr>
            <a:xfrm>
              <a:off x="3048000" y="3845332"/>
              <a:ext cx="990600" cy="276999"/>
            </a:xfrm>
            <a:prstGeom prst="rect">
              <a:avLst/>
            </a:prstGeom>
            <a:noFill/>
          </p:spPr>
          <p:txBody>
            <a:bodyPr wrap="square" rtlCol="0">
              <a:spAutoFit/>
            </a:bodyPr>
            <a:lstStyle/>
            <a:p>
              <a:r>
                <a:rPr lang="en-US" sz="1200" dirty="0" smtClean="0"/>
                <a:t>water</a:t>
              </a:r>
              <a:endParaRPr lang="en-US" sz="1200" dirty="0"/>
            </a:p>
          </p:txBody>
        </p:sp>
        <p:sp>
          <p:nvSpPr>
            <p:cNvPr id="14" name="Rectangle 13"/>
            <p:cNvSpPr/>
            <p:nvPr/>
          </p:nvSpPr>
          <p:spPr>
            <a:xfrm>
              <a:off x="1127760" y="3610187"/>
              <a:ext cx="2926080" cy="2926080"/>
            </a:xfrm>
            <a:prstGeom prst="rect">
              <a:avLst/>
            </a:prstGeom>
            <a:noFill/>
            <a:ln w="1270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1" idx="23"/>
            </p:cNvCxnSpPr>
            <p:nvPr/>
          </p:nvCxnSpPr>
          <p:spPr>
            <a:xfrm flipV="1">
              <a:off x="2590288" y="3667534"/>
              <a:ext cx="512" cy="2780078"/>
            </a:xfrm>
            <a:prstGeom prst="line">
              <a:avLst/>
            </a:prstGeom>
            <a:ln w="76200">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grpSp>
      <p:pic>
        <p:nvPicPr>
          <p:cNvPr id="16" name="Picture 6" descr="sqeeze logo.ps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0144" y="5266536"/>
            <a:ext cx="1517675" cy="141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5556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46237"/>
            <a:ext cx="7653337" cy="4525963"/>
          </a:xfrm>
        </p:spPr>
        <p:txBody>
          <a:bodyPr/>
          <a:lstStyle/>
          <a:p>
            <a:r>
              <a:rPr lang="en-GB" sz="1800" b="1" dirty="0" smtClean="0">
                <a:solidFill>
                  <a:schemeClr val="tx1">
                    <a:lumMod val="50000"/>
                    <a:lumOff val="50000"/>
                  </a:schemeClr>
                </a:solidFill>
              </a:rPr>
              <a:t/>
            </a:r>
            <a:br>
              <a:rPr lang="en-GB" sz="1800" b="1" dirty="0" smtClean="0">
                <a:solidFill>
                  <a:schemeClr val="tx1">
                    <a:lumMod val="50000"/>
                    <a:lumOff val="50000"/>
                  </a:schemeClr>
                </a:solidFill>
              </a:rPr>
            </a:br>
            <a:r>
              <a:rPr lang="en-GB" sz="1800" b="1" dirty="0" smtClean="0">
                <a:solidFill>
                  <a:schemeClr val="tx1">
                    <a:lumMod val="50000"/>
                    <a:lumOff val="50000"/>
                  </a:schemeClr>
                </a:solidFill>
              </a:rPr>
              <a:t>The best candidates for frangible pouches are contents or food formulations that benefit from having their ingredients separated until the time of consumption. </a:t>
            </a:r>
          </a:p>
        </p:txBody>
      </p:sp>
      <p:sp>
        <p:nvSpPr>
          <p:cNvPr id="5" name="Slide Number Placeholder 4"/>
          <p:cNvSpPr>
            <a:spLocks noGrp="1"/>
          </p:cNvSpPr>
          <p:nvPr>
            <p:ph type="sldNum" sz="quarter" idx="10"/>
          </p:nvPr>
        </p:nvSpPr>
        <p:spPr/>
        <p:txBody>
          <a:bodyPr/>
          <a:lstStyle/>
          <a:p>
            <a:pPr>
              <a:defRPr/>
            </a:pPr>
            <a:fld id="{A32019D1-5129-4976-A0EB-D6ACB20DB30D}" type="slidenum">
              <a:rPr lang="en-GB" smtClean="0"/>
              <a:pPr>
                <a:defRPr/>
              </a:pPr>
              <a:t>19</a:t>
            </a:fld>
            <a:endParaRPr lang="en-GB" dirty="0"/>
          </a:p>
        </p:txBody>
      </p:sp>
      <p:sp>
        <p:nvSpPr>
          <p:cNvPr id="2" name="Title 1"/>
          <p:cNvSpPr>
            <a:spLocks noGrp="1"/>
          </p:cNvSpPr>
          <p:nvPr>
            <p:ph type="title"/>
          </p:nvPr>
        </p:nvSpPr>
        <p:spPr/>
        <p:txBody>
          <a:bodyPr/>
          <a:lstStyle/>
          <a:p>
            <a:r>
              <a:rPr lang="en-GB" sz="2400" dirty="0" smtClean="0"/>
              <a:t>When Packaging adds Value to the Food Content</a:t>
            </a:r>
            <a:br>
              <a:rPr lang="en-GB" sz="2400" dirty="0" smtClean="0"/>
            </a:br>
            <a:r>
              <a:rPr lang="en-GB" sz="2400" i="1" dirty="0" smtClean="0">
                <a:solidFill>
                  <a:schemeClr val="accent3"/>
                </a:solidFill>
              </a:rPr>
              <a:t>Separating ingredients until consumption</a:t>
            </a:r>
            <a:endParaRPr lang="en-GB" sz="2400" i="1" dirty="0">
              <a:solidFill>
                <a:schemeClr val="accent3"/>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45379658"/>
              </p:ext>
            </p:extLst>
          </p:nvPr>
        </p:nvGraphicFramePr>
        <p:xfrm>
          <a:off x="762000" y="3086157"/>
          <a:ext cx="7315200" cy="3157201"/>
        </p:xfrm>
        <a:graphic>
          <a:graphicData uri="http://schemas.openxmlformats.org/drawingml/2006/table">
            <a:tbl>
              <a:tblPr firstRow="1" bandRow="1">
                <a:tableStyleId>{D27102A9-8310-4765-A935-A1911B00CA55}</a:tableStyleId>
              </a:tblPr>
              <a:tblGrid>
                <a:gridCol w="2030707"/>
                <a:gridCol w="5284493"/>
              </a:tblGrid>
              <a:tr h="685800">
                <a:tc>
                  <a:txBody>
                    <a:bodyPr/>
                    <a:lstStyle/>
                    <a:p>
                      <a:pPr marL="0" algn="l" defTabSz="457200" rtl="0" eaLnBrk="1" latinLnBrk="0" hangingPunct="1"/>
                      <a:r>
                        <a:rPr lang="en-GB" sz="1600" b="1" kern="1200" noProof="0" dirty="0" smtClean="0">
                          <a:solidFill>
                            <a:schemeClr val="tx1"/>
                          </a:solidFill>
                          <a:latin typeface="+mn-lt"/>
                          <a:ea typeface="+mn-ea"/>
                          <a:cs typeface="+mn-cs"/>
                        </a:rPr>
                        <a:t>Powder milk &amp; water </a:t>
                      </a:r>
                      <a:endParaRPr lang="en-GB" sz="1600" b="1" kern="1200" noProof="0" dirty="0">
                        <a:solidFill>
                          <a:schemeClr val="tx1"/>
                        </a:solidFill>
                        <a:latin typeface="+mn-lt"/>
                        <a:ea typeface="+mn-ea"/>
                        <a:cs typeface="+mn-cs"/>
                      </a:endParaRPr>
                    </a:p>
                  </a:txBody>
                  <a:tcP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noProof="0" dirty="0" smtClean="0">
                          <a:solidFill>
                            <a:schemeClr val="tx1"/>
                          </a:solidFill>
                          <a:latin typeface="+mn-lt"/>
                          <a:ea typeface="+mn-ea"/>
                          <a:cs typeface="+mn-cs"/>
                          <a:sym typeface="Wingdings" panose="05000000000000000000" pitchFamily="2" charset="2"/>
                        </a:rPr>
                        <a:t>Keeps vitamins and nutriments intact, no need for refrigeration,</a:t>
                      </a:r>
                      <a:r>
                        <a:rPr lang="en-GB" sz="1600" b="1" kern="1200" baseline="0" noProof="0" dirty="0" smtClean="0">
                          <a:solidFill>
                            <a:schemeClr val="tx1"/>
                          </a:solidFill>
                          <a:latin typeface="+mn-lt"/>
                          <a:ea typeface="+mn-ea"/>
                          <a:cs typeface="+mn-cs"/>
                          <a:sym typeface="Wingdings" panose="05000000000000000000" pitchFamily="2" charset="2"/>
                        </a:rPr>
                        <a:t> no external manipulation</a:t>
                      </a:r>
                      <a:endParaRPr lang="en-GB" sz="1600" b="1" kern="1200" noProof="0" dirty="0" smtClean="0">
                        <a:solidFill>
                          <a:schemeClr val="tx1"/>
                        </a:solidFill>
                        <a:latin typeface="+mn-lt"/>
                        <a:ea typeface="+mn-ea"/>
                        <a:cs typeface="+mn-cs"/>
                        <a:sym typeface="Wingdings" panose="05000000000000000000" pitchFamily="2" charset="2"/>
                      </a:endParaRPr>
                    </a:p>
                  </a:txBody>
                  <a:tcPr>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r>
              <a:tr h="581641">
                <a:tc>
                  <a:txBody>
                    <a:bodyPr/>
                    <a:lstStyle/>
                    <a:p>
                      <a:r>
                        <a:rPr lang="en-GB" sz="1600" b="1" noProof="0" dirty="0" smtClean="0">
                          <a:sym typeface="Wingdings" panose="05000000000000000000" pitchFamily="2" charset="2"/>
                        </a:rPr>
                        <a:t>Probiotics </a:t>
                      </a:r>
                      <a:endParaRPr lang="en-GB" sz="1600" b="1" noProof="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noProof="0" dirty="0" smtClean="0">
                          <a:sym typeface="Wingdings" panose="05000000000000000000" pitchFamily="2" charset="2"/>
                        </a:rPr>
                        <a:t>Keeps active principles intact</a:t>
                      </a: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noProof="0" dirty="0" smtClean="0">
                          <a:sym typeface="Wingdings" panose="05000000000000000000" pitchFamily="2" charset="2"/>
                        </a:rPr>
                        <a:t>In</a:t>
                      </a:r>
                      <a:r>
                        <a:rPr lang="en-GB" sz="1600" b="1" baseline="0" noProof="0" dirty="0" smtClean="0">
                          <a:sym typeface="Wingdings" panose="05000000000000000000" pitchFamily="2" charset="2"/>
                        </a:rPr>
                        <a:t> milk, no need to heat water to 70°C, so no risk of killing the active principles</a:t>
                      </a:r>
                      <a:endParaRPr lang="en-GB" sz="1600" b="1" noProof="0" dirty="0" smtClean="0">
                        <a:sym typeface="Wingdings" panose="05000000000000000000" pitchFamily="2" charset="2"/>
                      </a:endParaRPr>
                    </a:p>
                    <a:p>
                      <a:endParaRPr lang="en-GB" sz="1600" b="1" noProof="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581641">
                <a:tc>
                  <a:txBody>
                    <a:bodyPr/>
                    <a:lstStyle/>
                    <a:p>
                      <a:r>
                        <a:rPr lang="en-GB" sz="1600" b="1" noProof="0" dirty="0" smtClean="0">
                          <a:sym typeface="Wingdings" panose="05000000000000000000" pitchFamily="2" charset="2"/>
                        </a:rPr>
                        <a:t>Hydration salts </a:t>
                      </a:r>
                      <a:endParaRPr lang="en-GB" sz="1600" b="1" noProof="0" dirty="0"/>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en-GB" sz="1600" b="1" noProof="0" dirty="0" smtClean="0">
                          <a:sym typeface="Wingdings" panose="05000000000000000000" pitchFamily="2" charset="2"/>
                        </a:rPr>
                        <a:t>Mixing directly with safe water to increase</a:t>
                      </a:r>
                      <a:r>
                        <a:rPr lang="en-GB" sz="1600" b="1" baseline="0" noProof="0" dirty="0" smtClean="0">
                          <a:sym typeface="Wingdings" panose="05000000000000000000" pitchFamily="2" charset="2"/>
                        </a:rPr>
                        <a:t> the hydration result</a:t>
                      </a:r>
                      <a:endParaRPr lang="en-GB" sz="1600" b="1" noProof="0"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581641">
                <a:tc>
                  <a:txBody>
                    <a:bodyPr/>
                    <a:lstStyle/>
                    <a:p>
                      <a:r>
                        <a:rPr lang="en-GB" sz="1600" b="1" noProof="0" dirty="0" smtClean="0">
                          <a:sym typeface="Wingdings" panose="05000000000000000000" pitchFamily="2" charset="2"/>
                        </a:rPr>
                        <a:t>Hydration + protein </a:t>
                      </a:r>
                      <a:br>
                        <a:rPr lang="en-GB" sz="1600" b="1" noProof="0" dirty="0" smtClean="0">
                          <a:sym typeface="Wingdings" panose="05000000000000000000" pitchFamily="2" charset="2"/>
                        </a:rPr>
                      </a:br>
                      <a:r>
                        <a:rPr lang="en-GB" sz="1600" b="1" noProof="0" dirty="0" smtClean="0">
                          <a:sym typeface="Wingdings" panose="05000000000000000000" pitchFamily="2" charset="2"/>
                        </a:rPr>
                        <a:t>solutions for food crisis</a:t>
                      </a:r>
                      <a:endParaRPr lang="en-GB" sz="1600" b="1" noProof="0" dirty="0"/>
                    </a:p>
                  </a:txBody>
                  <a:tcPr>
                    <a:lnL>
                      <a:noFill/>
                    </a:lnL>
                    <a:lnR w="12700" cap="flat" cmpd="sng" algn="ctr">
                      <a:solidFill>
                        <a:schemeClr val="tx1"/>
                      </a:solid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noProof="0" dirty="0" smtClean="0">
                          <a:sym typeface="Wingdings" panose="05000000000000000000" pitchFamily="2" charset="2"/>
                        </a:rPr>
                        <a:t>Ease of shipment, no need for refrigeration, all-in-one solution, long shelf life</a:t>
                      </a:r>
                    </a:p>
                    <a:p>
                      <a:endParaRPr lang="en-GB" sz="1600" b="1" noProof="0" dirty="0"/>
                    </a:p>
                  </a:txBody>
                  <a:tcPr>
                    <a:lnL w="12700" cap="flat" cmpd="sng" algn="ctr">
                      <a:solidFill>
                        <a:schemeClr val="tx1"/>
                      </a:solid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r>
            </a:tbl>
          </a:graphicData>
        </a:graphic>
      </p:graphicFrame>
      <p:sp>
        <p:nvSpPr>
          <p:cNvPr id="7" name="TextBox 6"/>
          <p:cNvSpPr txBox="1"/>
          <p:nvPr/>
        </p:nvSpPr>
        <p:spPr>
          <a:xfrm>
            <a:off x="1496291" y="69264"/>
            <a:ext cx="5739072" cy="400110"/>
          </a:xfrm>
          <a:prstGeom prst="rect">
            <a:avLst/>
          </a:prstGeom>
          <a:noFill/>
        </p:spPr>
        <p:txBody>
          <a:bodyPr wrap="none" rtlCol="0">
            <a:spAutoFit/>
          </a:bodyPr>
          <a:lstStyle/>
          <a:p>
            <a:r>
              <a:rPr lang="en-GB" sz="2000" b="1" dirty="0" smtClean="0">
                <a:solidFill>
                  <a:schemeClr val="bg1"/>
                </a:solidFill>
              </a:rPr>
              <a:t>Dual Compartment Pouch with Frangible Seal</a:t>
            </a:r>
            <a:endParaRPr lang="en-GB" sz="2000" b="1" dirty="0">
              <a:solidFill>
                <a:schemeClr val="bg1"/>
              </a:solidFill>
            </a:endParaRPr>
          </a:p>
        </p:txBody>
      </p:sp>
    </p:spTree>
    <p:extLst>
      <p:ext uri="{BB962C8B-B14F-4D97-AF65-F5344CB8AC3E}">
        <p14:creationId xmlns:p14="http://schemas.microsoft.com/office/powerpoint/2010/main" val="18287647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Font typeface="Arial" panose="020B0604020202020204" pitchFamily="34" charset="0"/>
              <a:buChar char="•"/>
            </a:pPr>
            <a:r>
              <a:rPr lang="en-GB" sz="1800" b="1" dirty="0" smtClean="0">
                <a:solidFill>
                  <a:schemeClr val="tx1">
                    <a:lumMod val="50000"/>
                    <a:lumOff val="50000"/>
                  </a:schemeClr>
                </a:solidFill>
              </a:rPr>
              <a:t>DUPONT vision on Food </a:t>
            </a:r>
          </a:p>
          <a:p>
            <a:pPr>
              <a:lnSpc>
                <a:spcPct val="150000"/>
              </a:lnSpc>
              <a:buFont typeface="Arial" panose="020B0604020202020204" pitchFamily="34" charset="0"/>
              <a:buChar char="•"/>
            </a:pPr>
            <a:r>
              <a:rPr lang="en-GB" sz="1800" b="1" dirty="0" smtClean="0">
                <a:solidFill>
                  <a:schemeClr val="tx1">
                    <a:lumMod val="50000"/>
                    <a:lumOff val="50000"/>
                  </a:schemeClr>
                </a:solidFill>
              </a:rPr>
              <a:t>Examples of Packaging innovation that reduces food waste: </a:t>
            </a:r>
          </a:p>
          <a:p>
            <a:pPr lvl="2">
              <a:lnSpc>
                <a:spcPct val="150000"/>
              </a:lnSpc>
            </a:pPr>
            <a:r>
              <a:rPr lang="en-GB" b="1" dirty="0" smtClean="0">
                <a:solidFill>
                  <a:schemeClr val="tx1">
                    <a:lumMod val="50000"/>
                    <a:lumOff val="50000"/>
                  </a:schemeClr>
                </a:solidFill>
              </a:rPr>
              <a:t>Example 1: Increasing shelf life of fresh meat thanks to better film properties </a:t>
            </a:r>
          </a:p>
          <a:p>
            <a:pPr lvl="2">
              <a:lnSpc>
                <a:spcPct val="150000"/>
              </a:lnSpc>
            </a:pPr>
            <a:r>
              <a:rPr lang="en-GB" b="1" dirty="0" smtClean="0">
                <a:solidFill>
                  <a:schemeClr val="tx1">
                    <a:lumMod val="50000"/>
                    <a:lumOff val="50000"/>
                  </a:schemeClr>
                </a:solidFill>
              </a:rPr>
              <a:t>Example 2: Dual compartment pouch to ensure longer shelf-life</a:t>
            </a:r>
            <a:endParaRPr lang="en-GB" b="1" dirty="0">
              <a:solidFill>
                <a:schemeClr val="tx1">
                  <a:lumMod val="50000"/>
                  <a:lumOff val="50000"/>
                </a:schemeClr>
              </a:solidFill>
            </a:endParaRPr>
          </a:p>
        </p:txBody>
      </p:sp>
      <p:sp>
        <p:nvSpPr>
          <p:cNvPr id="2" name="Slide Number Placeholder 1"/>
          <p:cNvSpPr>
            <a:spLocks noGrp="1"/>
          </p:cNvSpPr>
          <p:nvPr>
            <p:ph type="sldNum" sz="quarter" idx="10"/>
          </p:nvPr>
        </p:nvSpPr>
        <p:spPr/>
        <p:txBody>
          <a:bodyPr/>
          <a:lstStyle/>
          <a:p>
            <a:pPr>
              <a:defRPr/>
            </a:pPr>
            <a:fld id="{C1A45960-A41E-4DD7-B0B5-2DCCA1A7A8CB}" type="slidenum">
              <a:rPr lang="en-US" smtClean="0"/>
              <a:pPr>
                <a:defRPr/>
              </a:pPr>
              <a:t>2</a:t>
            </a:fld>
            <a:endParaRPr lang="en-US"/>
          </a:p>
        </p:txBody>
      </p:sp>
      <p:sp>
        <p:nvSpPr>
          <p:cNvPr id="5" name="Title 4"/>
          <p:cNvSpPr>
            <a:spLocks noGrp="1"/>
          </p:cNvSpPr>
          <p:nvPr>
            <p:ph type="title"/>
          </p:nvPr>
        </p:nvSpPr>
        <p:spPr/>
        <p:txBody>
          <a:bodyPr/>
          <a:lstStyle/>
          <a:p>
            <a:r>
              <a:rPr lang="en-US" sz="2400" dirty="0" smtClean="0"/>
              <a:t>Content </a:t>
            </a:r>
            <a:endParaRPr lang="en-US" sz="2400" dirty="0"/>
          </a:p>
        </p:txBody>
      </p:sp>
    </p:spTree>
    <p:extLst>
      <p:ext uri="{BB962C8B-B14F-4D97-AF65-F5344CB8AC3E}">
        <p14:creationId xmlns:p14="http://schemas.microsoft.com/office/powerpoint/2010/main" val="61210502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57400"/>
            <a:ext cx="7219251" cy="4817534"/>
          </a:xfrm>
          <a:prstGeom prst="rect">
            <a:avLst/>
          </a:prstGeom>
        </p:spPr>
      </p:pic>
      <p:sp>
        <p:nvSpPr>
          <p:cNvPr id="3" name="Slide Number Placeholder 2"/>
          <p:cNvSpPr>
            <a:spLocks noGrp="1"/>
          </p:cNvSpPr>
          <p:nvPr>
            <p:ph type="sldNum" sz="quarter" idx="10"/>
          </p:nvPr>
        </p:nvSpPr>
        <p:spPr/>
        <p:txBody>
          <a:bodyPr/>
          <a:lstStyle/>
          <a:p>
            <a:pPr>
              <a:defRPr/>
            </a:pPr>
            <a:fld id="{A32019D1-5129-4976-A0EB-D6ACB20DB30D}" type="slidenum">
              <a:rPr lang="en-GB" smtClean="0"/>
              <a:pPr>
                <a:defRPr/>
              </a:pPr>
              <a:t>20</a:t>
            </a:fld>
            <a:endParaRPr lang="en-GB" dirty="0"/>
          </a:p>
        </p:txBody>
      </p:sp>
      <p:sp>
        <p:nvSpPr>
          <p:cNvPr id="2" name="Title 1"/>
          <p:cNvSpPr>
            <a:spLocks noGrp="1"/>
          </p:cNvSpPr>
          <p:nvPr>
            <p:ph type="title"/>
          </p:nvPr>
        </p:nvSpPr>
        <p:spPr/>
        <p:txBody>
          <a:bodyPr/>
          <a:lstStyle/>
          <a:p>
            <a:r>
              <a:rPr lang="en-GB" sz="2400" dirty="0" smtClean="0"/>
              <a:t>Convenience of use: </a:t>
            </a:r>
            <a:br>
              <a:rPr lang="en-GB" sz="2400" dirty="0" smtClean="0"/>
            </a:br>
            <a:r>
              <a:rPr lang="en-GB" sz="1800" dirty="0" smtClean="0"/>
              <a:t>for  NGOs  working in disaster areas  </a:t>
            </a:r>
            <a:r>
              <a:rPr lang="en-GB" sz="2400" dirty="0" smtClean="0"/>
              <a:t>			  </a:t>
            </a:r>
            <a:r>
              <a:rPr lang="en-GB" sz="2400" i="1" dirty="0" smtClean="0">
                <a:solidFill>
                  <a:schemeClr val="accent3"/>
                </a:solidFill>
              </a:rPr>
              <a:t>From this… </a:t>
            </a:r>
            <a:endParaRPr lang="en-GB" sz="2400" i="1" dirty="0">
              <a:solidFill>
                <a:schemeClr val="accent3"/>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884170"/>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descr="Photo du produit"/>
          <p:cNvPicPr>
            <a:picLocks noChangeAspect="1" noChangeArrowheads="1"/>
          </p:cNvPicPr>
          <p:nvPr/>
        </p:nvPicPr>
        <p:blipFill rotWithShape="1">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l="1" r="60958" b="15396"/>
          <a:stretch/>
        </p:blipFill>
        <p:spPr bwMode="auto">
          <a:xfrm>
            <a:off x="7903293" y="609601"/>
            <a:ext cx="863843" cy="1274570"/>
          </a:xfrm>
          <a:prstGeom prst="rect">
            <a:avLst/>
          </a:prstGeom>
          <a:noFill/>
          <a:ln w="19050">
            <a:noFill/>
          </a:ln>
          <a:extLst>
            <a:ext uri="{909E8E84-426E-40DD-AFC4-6F175D3DCCD1}">
              <a14:hiddenFill xmlns:a14="http://schemas.microsoft.com/office/drawing/2010/main">
                <a:solidFill>
                  <a:srgbClr val="FFFFFF"/>
                </a:solidFill>
              </a14:hiddenFill>
            </a:ext>
          </a:extLst>
        </p:spPr>
      </p:pic>
      <p:pic>
        <p:nvPicPr>
          <p:cNvPr id="1026" name="Picture 2" descr="https://img4.fastenal.com/productimages/512736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3429000"/>
            <a:ext cx="14097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4724400"/>
            <a:ext cx="1146366" cy="114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7200" y="5660922"/>
            <a:ext cx="762000" cy="119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96291" y="69264"/>
            <a:ext cx="5739072" cy="400110"/>
          </a:xfrm>
          <a:prstGeom prst="rect">
            <a:avLst/>
          </a:prstGeom>
          <a:noFill/>
        </p:spPr>
        <p:txBody>
          <a:bodyPr wrap="none" rtlCol="0">
            <a:spAutoFit/>
          </a:bodyPr>
          <a:lstStyle/>
          <a:p>
            <a:r>
              <a:rPr lang="en-GB" sz="2000" b="1" dirty="0" smtClean="0">
                <a:solidFill>
                  <a:schemeClr val="bg1"/>
                </a:solidFill>
              </a:rPr>
              <a:t>Dual Compartment Pouch with Frangible Seal</a:t>
            </a:r>
            <a:endParaRPr lang="en-GB" sz="2000" b="1" dirty="0">
              <a:solidFill>
                <a:schemeClr val="bg1"/>
              </a:solidFill>
            </a:endParaRPr>
          </a:p>
        </p:txBody>
      </p:sp>
    </p:spTree>
    <p:extLst>
      <p:ext uri="{BB962C8B-B14F-4D97-AF65-F5344CB8AC3E}">
        <p14:creationId xmlns:p14="http://schemas.microsoft.com/office/powerpoint/2010/main" val="288141104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32019D1-5129-4976-A0EB-D6ACB20DB30D}" type="slidenum">
              <a:rPr lang="en-US" smtClean="0"/>
              <a:pPr>
                <a:defRPr/>
              </a:pPr>
              <a:t>21</a:t>
            </a:fld>
            <a:endParaRPr lang="en-US"/>
          </a:p>
        </p:txBody>
      </p:sp>
      <p:sp>
        <p:nvSpPr>
          <p:cNvPr id="2" name="Title 1"/>
          <p:cNvSpPr>
            <a:spLocks noGrp="1"/>
          </p:cNvSpPr>
          <p:nvPr>
            <p:ph type="title"/>
          </p:nvPr>
        </p:nvSpPr>
        <p:spPr>
          <a:xfrm>
            <a:off x="5502873" y="1715470"/>
            <a:ext cx="2709863" cy="1143000"/>
          </a:xfrm>
        </p:spPr>
        <p:txBody>
          <a:bodyPr/>
          <a:lstStyle/>
          <a:p>
            <a:r>
              <a:rPr lang="fr-CH" i="1" dirty="0">
                <a:solidFill>
                  <a:schemeClr val="accent3"/>
                </a:solidFill>
              </a:rPr>
              <a:t>	</a:t>
            </a:r>
            <a:r>
              <a:rPr lang="fr-CH" i="1" dirty="0" smtClean="0">
                <a:solidFill>
                  <a:schemeClr val="accent3"/>
                </a:solidFill>
              </a:rPr>
              <a:t>… to </a:t>
            </a:r>
            <a:r>
              <a:rPr lang="fr-CH" i="1" dirty="0" err="1" smtClean="0">
                <a:solidFill>
                  <a:schemeClr val="accent3"/>
                </a:solidFill>
              </a:rPr>
              <a:t>this</a:t>
            </a:r>
            <a:endParaRPr lang="en-US" i="1" dirty="0">
              <a:solidFill>
                <a:schemeClr val="accent3"/>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990600"/>
            <a:ext cx="1600200" cy="16002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057400"/>
            <a:ext cx="1676400" cy="16764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0" y="3352800"/>
            <a:ext cx="1600200" cy="16002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2109" y="4495800"/>
            <a:ext cx="1540891" cy="1459664"/>
          </a:xfrm>
          <a:prstGeom prst="rect">
            <a:avLst/>
          </a:prstGeom>
        </p:spPr>
      </p:pic>
      <p:pic>
        <p:nvPicPr>
          <p:cNvPr id="717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792097" flipH="1">
            <a:off x="6500287" y="4807436"/>
            <a:ext cx="1082853" cy="166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96291" y="69264"/>
            <a:ext cx="5739072" cy="400110"/>
          </a:xfrm>
          <a:prstGeom prst="rect">
            <a:avLst/>
          </a:prstGeom>
          <a:noFill/>
        </p:spPr>
        <p:txBody>
          <a:bodyPr wrap="none" rtlCol="0">
            <a:spAutoFit/>
          </a:bodyPr>
          <a:lstStyle/>
          <a:p>
            <a:r>
              <a:rPr lang="es-ES" sz="2000" b="1" dirty="0">
                <a:solidFill>
                  <a:schemeClr val="bg1"/>
                </a:solidFill>
              </a:rPr>
              <a:t>Dual </a:t>
            </a:r>
            <a:r>
              <a:rPr lang="es-ES" sz="2000" b="1" dirty="0" err="1">
                <a:solidFill>
                  <a:schemeClr val="bg1"/>
                </a:solidFill>
              </a:rPr>
              <a:t>Compartment</a:t>
            </a:r>
            <a:r>
              <a:rPr lang="es-ES" sz="2000" b="1" dirty="0">
                <a:solidFill>
                  <a:schemeClr val="bg1"/>
                </a:solidFill>
              </a:rPr>
              <a:t> </a:t>
            </a:r>
            <a:r>
              <a:rPr lang="es-ES" sz="2000" b="1" dirty="0" err="1">
                <a:solidFill>
                  <a:schemeClr val="bg1"/>
                </a:solidFill>
              </a:rPr>
              <a:t>Pouch</a:t>
            </a:r>
            <a:r>
              <a:rPr lang="es-ES" sz="2000" b="1" dirty="0">
                <a:solidFill>
                  <a:schemeClr val="bg1"/>
                </a:solidFill>
              </a:rPr>
              <a:t> </a:t>
            </a:r>
            <a:r>
              <a:rPr lang="es-ES" sz="2000" b="1" dirty="0" err="1">
                <a:solidFill>
                  <a:schemeClr val="bg1"/>
                </a:solidFill>
              </a:rPr>
              <a:t>with</a:t>
            </a:r>
            <a:r>
              <a:rPr lang="es-ES" sz="2000" b="1" dirty="0">
                <a:solidFill>
                  <a:schemeClr val="bg1"/>
                </a:solidFill>
              </a:rPr>
              <a:t> Frangible </a:t>
            </a:r>
            <a:r>
              <a:rPr lang="es-ES" sz="2000" b="1" dirty="0" err="1">
                <a:solidFill>
                  <a:schemeClr val="bg1"/>
                </a:solidFill>
              </a:rPr>
              <a:t>Seal</a:t>
            </a:r>
            <a:endParaRPr lang="en-GB" sz="2000" b="1" dirty="0">
              <a:solidFill>
                <a:schemeClr val="bg1"/>
              </a:solidFill>
            </a:endParaRPr>
          </a:p>
        </p:txBody>
      </p:sp>
    </p:spTree>
    <p:extLst>
      <p:ext uri="{BB962C8B-B14F-4D97-AF65-F5344CB8AC3E}">
        <p14:creationId xmlns:p14="http://schemas.microsoft.com/office/powerpoint/2010/main" val="37003136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263" y="1692275"/>
            <a:ext cx="7805737" cy="4525963"/>
          </a:xfrm>
        </p:spPr>
        <p:txBody>
          <a:bodyPr/>
          <a:lstStyle/>
          <a:p>
            <a:pPr>
              <a:spcBef>
                <a:spcPts val="600"/>
              </a:spcBef>
              <a:buFont typeface="Arial" panose="020B0604020202020204" pitchFamily="34" charset="0"/>
              <a:buChar char="•"/>
            </a:pPr>
            <a:endParaRPr lang="en-GB" sz="1800" b="1" dirty="0" smtClean="0"/>
          </a:p>
          <a:p>
            <a:pPr>
              <a:spcBef>
                <a:spcPts val="600"/>
              </a:spcBef>
              <a:buFont typeface="Arial" panose="020B0604020202020204" pitchFamily="34" charset="0"/>
              <a:buChar char="•"/>
            </a:pPr>
            <a:r>
              <a:rPr lang="en-GB" sz="1800" b="1" dirty="0" smtClean="0">
                <a:solidFill>
                  <a:schemeClr val="tx1">
                    <a:lumMod val="50000"/>
                    <a:lumOff val="50000"/>
                  </a:schemeClr>
                </a:solidFill>
              </a:rPr>
              <a:t>Eliminate the measuring scoop</a:t>
            </a:r>
          </a:p>
          <a:p>
            <a:pPr>
              <a:spcBef>
                <a:spcPts val="600"/>
              </a:spcBef>
              <a:buFont typeface="Arial" panose="020B0604020202020204" pitchFamily="34" charset="0"/>
              <a:buChar char="•"/>
            </a:pPr>
            <a:r>
              <a:rPr lang="en-GB" sz="1800" b="1" dirty="0" smtClean="0">
                <a:solidFill>
                  <a:schemeClr val="tx1">
                    <a:lumMod val="50000"/>
                    <a:lumOff val="50000"/>
                  </a:schemeClr>
                </a:solidFill>
              </a:rPr>
              <a:t>No need for sterilization</a:t>
            </a:r>
          </a:p>
          <a:p>
            <a:pPr>
              <a:spcBef>
                <a:spcPts val="600"/>
              </a:spcBef>
              <a:buFont typeface="Arial" panose="020B0604020202020204" pitchFamily="34" charset="0"/>
              <a:buChar char="•"/>
            </a:pPr>
            <a:r>
              <a:rPr lang="en-GB" sz="1800" b="1" dirty="0" smtClean="0">
                <a:solidFill>
                  <a:schemeClr val="tx1">
                    <a:lumMod val="50000"/>
                    <a:lumOff val="50000"/>
                  </a:schemeClr>
                </a:solidFill>
              </a:rPr>
              <a:t>No mess or clean-up</a:t>
            </a:r>
          </a:p>
          <a:p>
            <a:pPr>
              <a:spcBef>
                <a:spcPts val="600"/>
              </a:spcBef>
              <a:buFont typeface="Arial" panose="020B0604020202020204" pitchFamily="34" charset="0"/>
              <a:buChar char="•"/>
            </a:pPr>
            <a:r>
              <a:rPr lang="en-GB" sz="1800" b="1" dirty="0" smtClean="0">
                <a:solidFill>
                  <a:schemeClr val="tx1">
                    <a:lumMod val="50000"/>
                    <a:lumOff val="50000"/>
                  </a:schemeClr>
                </a:solidFill>
              </a:rPr>
              <a:t>Ease of Mixing </a:t>
            </a:r>
          </a:p>
          <a:p>
            <a:pPr>
              <a:spcBef>
                <a:spcPts val="600"/>
              </a:spcBef>
              <a:buFont typeface="Arial" panose="020B0604020202020204" pitchFamily="34" charset="0"/>
              <a:buChar char="•"/>
            </a:pPr>
            <a:r>
              <a:rPr lang="en-GB" sz="1800" b="1" dirty="0" smtClean="0">
                <a:solidFill>
                  <a:schemeClr val="tx1">
                    <a:lumMod val="50000"/>
                    <a:lumOff val="50000"/>
                  </a:schemeClr>
                </a:solidFill>
                <a:sym typeface="Wingdings" panose="05000000000000000000" pitchFamily="2" charset="2"/>
              </a:rPr>
              <a:t>No need to search for water source</a:t>
            </a:r>
            <a:endParaRPr lang="en-GB" sz="1800" b="1" dirty="0" smtClean="0">
              <a:solidFill>
                <a:schemeClr val="tx1">
                  <a:lumMod val="50000"/>
                  <a:lumOff val="50000"/>
                </a:schemeClr>
              </a:solidFill>
            </a:endParaRPr>
          </a:p>
          <a:p>
            <a:pPr>
              <a:spcBef>
                <a:spcPts val="600"/>
              </a:spcBef>
              <a:buFont typeface="Arial" panose="020B0604020202020204" pitchFamily="34" charset="0"/>
              <a:buChar char="•"/>
            </a:pPr>
            <a:r>
              <a:rPr lang="en-GB" sz="1800" b="1" dirty="0" smtClean="0">
                <a:solidFill>
                  <a:schemeClr val="tx1">
                    <a:lumMod val="50000"/>
                    <a:lumOff val="50000"/>
                  </a:schemeClr>
                </a:solidFill>
              </a:rPr>
              <a:t>Portable solution / at home use</a:t>
            </a:r>
          </a:p>
          <a:p>
            <a:pPr marL="0" indent="0">
              <a:spcBef>
                <a:spcPts val="600"/>
              </a:spcBef>
            </a:pPr>
            <a:endParaRPr lang="en-GB" sz="1800" b="1" dirty="0" smtClean="0"/>
          </a:p>
          <a:p>
            <a:pPr marL="285750" indent="-285750">
              <a:spcBef>
                <a:spcPts val="600"/>
              </a:spcBef>
              <a:buFont typeface="Arial" panose="020B0604020202020204" pitchFamily="34" charset="0"/>
              <a:buChar char="•"/>
            </a:pPr>
            <a:r>
              <a:rPr lang="en-GB" sz="1800" b="1" dirty="0" smtClean="0">
                <a:solidFill>
                  <a:srgbClr val="C00000"/>
                </a:solidFill>
              </a:rPr>
              <a:t>No risk of external contamination</a:t>
            </a:r>
          </a:p>
          <a:p>
            <a:pPr marL="285750" indent="-285750">
              <a:spcBef>
                <a:spcPts val="600"/>
              </a:spcBef>
              <a:buFont typeface="Arial" panose="020B0604020202020204" pitchFamily="34" charset="0"/>
              <a:buChar char="•"/>
            </a:pPr>
            <a:r>
              <a:rPr lang="en-GB" sz="1800" b="1" dirty="0" smtClean="0">
                <a:solidFill>
                  <a:srgbClr val="C00000"/>
                </a:solidFill>
              </a:rPr>
              <a:t>No need of refrigeration</a:t>
            </a:r>
          </a:p>
          <a:p>
            <a:pPr marL="285750" indent="-285750">
              <a:spcBef>
                <a:spcPts val="600"/>
              </a:spcBef>
              <a:buFont typeface="Arial" panose="020B0604020202020204" pitchFamily="34" charset="0"/>
              <a:buChar char="•"/>
            </a:pPr>
            <a:r>
              <a:rPr lang="en-GB" sz="1800" b="1" dirty="0" smtClean="0">
                <a:solidFill>
                  <a:srgbClr val="C00000"/>
                </a:solidFill>
              </a:rPr>
              <a:t>No risk of wrong dosing </a:t>
            </a:r>
            <a:endParaRPr lang="en-GB" sz="1800" b="1" dirty="0">
              <a:solidFill>
                <a:srgbClr val="C00000"/>
              </a:solidFill>
            </a:endParaRPr>
          </a:p>
        </p:txBody>
      </p:sp>
      <p:sp>
        <p:nvSpPr>
          <p:cNvPr id="7" name="Slide Number Placeholder 6"/>
          <p:cNvSpPr>
            <a:spLocks noGrp="1"/>
          </p:cNvSpPr>
          <p:nvPr>
            <p:ph type="sldNum" sz="quarter" idx="10"/>
          </p:nvPr>
        </p:nvSpPr>
        <p:spPr/>
        <p:txBody>
          <a:bodyPr/>
          <a:lstStyle/>
          <a:p>
            <a:pPr>
              <a:defRPr/>
            </a:pPr>
            <a:fld id="{A32019D1-5129-4976-A0EB-D6ACB20DB30D}" type="slidenum">
              <a:rPr lang="en-GB" smtClean="0"/>
              <a:pPr>
                <a:defRPr/>
              </a:pPr>
              <a:t>22</a:t>
            </a:fld>
            <a:endParaRPr lang="en-GB" dirty="0"/>
          </a:p>
        </p:txBody>
      </p:sp>
      <p:sp>
        <p:nvSpPr>
          <p:cNvPr id="2" name="Title 1"/>
          <p:cNvSpPr>
            <a:spLocks noGrp="1"/>
          </p:cNvSpPr>
          <p:nvPr>
            <p:ph type="title"/>
          </p:nvPr>
        </p:nvSpPr>
        <p:spPr/>
        <p:txBody>
          <a:bodyPr/>
          <a:lstStyle/>
          <a:p>
            <a:r>
              <a:rPr lang="en-GB" sz="2400" dirty="0" smtClean="0"/>
              <a:t>Making powder milk easy to use</a:t>
            </a:r>
            <a:br>
              <a:rPr lang="en-GB" sz="2400" dirty="0" smtClean="0"/>
            </a:br>
            <a:r>
              <a:rPr lang="en-GB" sz="2400" i="1" dirty="0" smtClean="0">
                <a:solidFill>
                  <a:schemeClr val="accent3"/>
                </a:solidFill>
              </a:rPr>
              <a:t>Eliminating the work-intensive steps </a:t>
            </a:r>
            <a:endParaRPr lang="en-GB" sz="2400" i="1" dirty="0">
              <a:solidFill>
                <a:schemeClr val="accent3"/>
              </a:solidFill>
            </a:endParaRPr>
          </a:p>
        </p:txBody>
      </p:sp>
      <p:cxnSp>
        <p:nvCxnSpPr>
          <p:cNvPr id="4" name="Straight Connector 3"/>
          <p:cNvCxnSpPr/>
          <p:nvPr/>
        </p:nvCxnSpPr>
        <p:spPr>
          <a:xfrm>
            <a:off x="5638800" y="2514600"/>
            <a:ext cx="3524778" cy="0"/>
          </a:xfrm>
          <a:prstGeom prst="line">
            <a:avLst/>
          </a:prstGeom>
          <a:ln w="19050">
            <a:solidFill>
              <a:srgbClr val="C00000"/>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638800" y="5181600"/>
            <a:ext cx="3524778" cy="0"/>
          </a:xfrm>
          <a:prstGeom prst="line">
            <a:avLst/>
          </a:prstGeom>
          <a:ln w="19050">
            <a:solidFill>
              <a:srgbClr val="C00000"/>
            </a:solidFill>
            <a:headEnd type="ova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775412" y="2685804"/>
            <a:ext cx="3139988" cy="2246769"/>
          </a:xfrm>
          <a:prstGeom prst="rect">
            <a:avLst/>
          </a:prstGeom>
          <a:noFill/>
        </p:spPr>
        <p:txBody>
          <a:bodyPr wrap="square" rtlCol="0">
            <a:spAutoFit/>
          </a:bodyPr>
          <a:lstStyle/>
          <a:p>
            <a:r>
              <a:rPr lang="en-GB" sz="2800" b="1" dirty="0" smtClean="0">
                <a:solidFill>
                  <a:srgbClr val="C00000"/>
                </a:solidFill>
                <a:latin typeface="DINOT-CondBold" pitchFamily="34" charset="0"/>
              </a:rPr>
              <a:t>Safely Expand the Use of Powder Milk Outside the Feeding Centres</a:t>
            </a:r>
          </a:p>
        </p:txBody>
      </p:sp>
      <p:sp>
        <p:nvSpPr>
          <p:cNvPr id="9" name="TextBox 8"/>
          <p:cNvSpPr txBox="1"/>
          <p:nvPr/>
        </p:nvSpPr>
        <p:spPr>
          <a:xfrm>
            <a:off x="1496291" y="69264"/>
            <a:ext cx="5739072" cy="400110"/>
          </a:xfrm>
          <a:prstGeom prst="rect">
            <a:avLst/>
          </a:prstGeom>
          <a:noFill/>
        </p:spPr>
        <p:txBody>
          <a:bodyPr wrap="none" rtlCol="0">
            <a:spAutoFit/>
          </a:bodyPr>
          <a:lstStyle/>
          <a:p>
            <a:r>
              <a:rPr lang="en-GB" sz="2000" b="1" dirty="0" smtClean="0">
                <a:solidFill>
                  <a:schemeClr val="bg1"/>
                </a:solidFill>
              </a:rPr>
              <a:t>Dual Compartment Pouch with Frangible Seal</a:t>
            </a:r>
            <a:endParaRPr lang="en-GB" sz="2000" b="1" dirty="0">
              <a:solidFill>
                <a:schemeClr val="bg1"/>
              </a:solidFill>
            </a:endParaRPr>
          </a:p>
        </p:txBody>
      </p:sp>
    </p:spTree>
    <p:extLst>
      <p:ext uri="{BB962C8B-B14F-4D97-AF65-F5344CB8AC3E}">
        <p14:creationId xmlns:p14="http://schemas.microsoft.com/office/powerpoint/2010/main" val="255458677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1691640"/>
            <a:ext cx="7034403" cy="1522615"/>
          </a:xfrm>
        </p:spPr>
        <p:txBody>
          <a:bodyPr/>
          <a:lstStyle/>
          <a:p>
            <a:r>
              <a:rPr lang="en-GB" sz="1800" b="1" dirty="0" smtClean="0">
                <a:solidFill>
                  <a:schemeClr val="tx1">
                    <a:lumMod val="50000"/>
                    <a:lumOff val="50000"/>
                  </a:schemeClr>
                </a:solidFill>
              </a:rPr>
              <a:t>Frangible pouches require two types of seals: </a:t>
            </a:r>
          </a:p>
          <a:p>
            <a:pPr>
              <a:spcBef>
                <a:spcPts val="600"/>
              </a:spcBef>
              <a:buFont typeface="+mj-lt"/>
              <a:buAutoNum type="arabicPeriod"/>
            </a:pPr>
            <a:r>
              <a:rPr lang="en-GB" sz="1800" b="1" dirty="0" smtClean="0">
                <a:solidFill>
                  <a:schemeClr val="tx1">
                    <a:lumMod val="50000"/>
                    <a:lumOff val="50000"/>
                  </a:schemeClr>
                </a:solidFill>
              </a:rPr>
              <a:t>Strong seals for external sides</a:t>
            </a:r>
          </a:p>
          <a:p>
            <a:pPr>
              <a:spcBef>
                <a:spcPts val="600"/>
              </a:spcBef>
              <a:buFont typeface="+mj-lt"/>
              <a:buAutoNum type="arabicPeriod"/>
            </a:pPr>
            <a:r>
              <a:rPr lang="en-GB" sz="1800" b="1" dirty="0" smtClean="0">
                <a:solidFill>
                  <a:schemeClr val="tx1">
                    <a:lumMod val="50000"/>
                    <a:lumOff val="50000"/>
                  </a:schemeClr>
                </a:solidFill>
              </a:rPr>
              <a:t>Frangible or burstable seal to separate the components</a:t>
            </a:r>
            <a:endParaRPr lang="en-GB" sz="1800" b="1" dirty="0">
              <a:solidFill>
                <a:schemeClr val="tx1">
                  <a:lumMod val="50000"/>
                  <a:lumOff val="50000"/>
                </a:schemeClr>
              </a:solidFill>
            </a:endParaRPr>
          </a:p>
        </p:txBody>
      </p:sp>
      <p:sp>
        <p:nvSpPr>
          <p:cNvPr id="5" name="Slide Number Placeholder 4"/>
          <p:cNvSpPr>
            <a:spLocks noGrp="1"/>
          </p:cNvSpPr>
          <p:nvPr>
            <p:ph type="sldNum" sz="quarter" idx="10"/>
          </p:nvPr>
        </p:nvSpPr>
        <p:spPr/>
        <p:txBody>
          <a:bodyPr/>
          <a:lstStyle/>
          <a:p>
            <a:pPr>
              <a:defRPr/>
            </a:pPr>
            <a:fld id="{A32019D1-5129-4976-A0EB-D6ACB20DB30D}" type="slidenum">
              <a:rPr lang="en-GB" smtClean="0"/>
              <a:pPr>
                <a:defRPr/>
              </a:pPr>
              <a:t>23</a:t>
            </a:fld>
            <a:endParaRPr lang="en-GB" dirty="0"/>
          </a:p>
        </p:txBody>
      </p:sp>
      <p:sp>
        <p:nvSpPr>
          <p:cNvPr id="2" name="Title 1"/>
          <p:cNvSpPr>
            <a:spLocks noGrp="1"/>
          </p:cNvSpPr>
          <p:nvPr>
            <p:ph type="title"/>
          </p:nvPr>
        </p:nvSpPr>
        <p:spPr/>
        <p:txBody>
          <a:bodyPr/>
          <a:lstStyle/>
          <a:p>
            <a:r>
              <a:rPr lang="en-GB" sz="2400" dirty="0" smtClean="0"/>
              <a:t>The Technology Behind Frangible Pouch</a:t>
            </a:r>
            <a:br>
              <a:rPr lang="en-GB" sz="2400" dirty="0" smtClean="0"/>
            </a:br>
            <a:r>
              <a:rPr lang="en-GB" sz="2400" i="1" dirty="0" smtClean="0">
                <a:solidFill>
                  <a:schemeClr val="accent3"/>
                </a:solidFill>
              </a:rPr>
              <a:t>DuPont™ Surlyn® AD8273</a:t>
            </a:r>
            <a:endParaRPr lang="en-GB" sz="2400" i="1" dirty="0">
              <a:solidFill>
                <a:schemeClr val="accent3"/>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308" y="3552868"/>
            <a:ext cx="6026787" cy="326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02179" y="3782284"/>
            <a:ext cx="2544308" cy="2062103"/>
          </a:xfrm>
          <a:prstGeom prst="rect">
            <a:avLst/>
          </a:prstGeom>
          <a:noFill/>
        </p:spPr>
        <p:txBody>
          <a:bodyPr wrap="square" rtlCol="0">
            <a:spAutoFit/>
          </a:bodyPr>
          <a:lstStyle/>
          <a:p>
            <a:r>
              <a:rPr lang="en-GB" sz="1600" b="1" dirty="0" smtClean="0">
                <a:solidFill>
                  <a:schemeClr val="tx1">
                    <a:lumMod val="50000"/>
                    <a:lumOff val="50000"/>
                  </a:schemeClr>
                </a:solidFill>
              </a:rPr>
              <a:t>Surlyn® AD8273  provides both lock-up seals and frangible seals. </a:t>
            </a:r>
          </a:p>
          <a:p>
            <a:endParaRPr lang="en-GB" sz="1600" b="1" dirty="0" smtClean="0">
              <a:solidFill>
                <a:schemeClr val="tx1">
                  <a:lumMod val="50000"/>
                  <a:lumOff val="50000"/>
                </a:schemeClr>
              </a:solidFill>
            </a:endParaRPr>
          </a:p>
          <a:p>
            <a:r>
              <a:rPr lang="en-GB" sz="1600" b="1" dirty="0" smtClean="0">
                <a:solidFill>
                  <a:schemeClr val="tx1">
                    <a:lumMod val="50000"/>
                    <a:lumOff val="50000"/>
                  </a:schemeClr>
                </a:solidFill>
              </a:rPr>
              <a:t>It does this by controlling the seal bar temperatures. </a:t>
            </a:r>
            <a:endParaRPr lang="en-GB" sz="1600" b="1" dirty="0">
              <a:solidFill>
                <a:schemeClr val="tx1">
                  <a:lumMod val="50000"/>
                  <a:lumOff val="50000"/>
                </a:schemeClr>
              </a:solidFill>
            </a:endParaRPr>
          </a:p>
        </p:txBody>
      </p:sp>
      <p:sp>
        <p:nvSpPr>
          <p:cNvPr id="8" name="TextBox 7"/>
          <p:cNvSpPr txBox="1"/>
          <p:nvPr/>
        </p:nvSpPr>
        <p:spPr>
          <a:xfrm>
            <a:off x="1496291" y="69264"/>
            <a:ext cx="5739072" cy="400110"/>
          </a:xfrm>
          <a:prstGeom prst="rect">
            <a:avLst/>
          </a:prstGeom>
          <a:noFill/>
        </p:spPr>
        <p:txBody>
          <a:bodyPr wrap="none" rtlCol="0">
            <a:spAutoFit/>
          </a:bodyPr>
          <a:lstStyle/>
          <a:p>
            <a:r>
              <a:rPr lang="en-GB" sz="2000" b="1" dirty="0" smtClean="0">
                <a:solidFill>
                  <a:schemeClr val="bg1"/>
                </a:solidFill>
              </a:rPr>
              <a:t>Dual Compartment Pouch with Frangible Seal</a:t>
            </a:r>
            <a:endParaRPr lang="en-GB" sz="2000" b="1" dirty="0">
              <a:solidFill>
                <a:schemeClr val="bg1"/>
              </a:solidFill>
            </a:endParaRPr>
          </a:p>
        </p:txBody>
      </p:sp>
    </p:spTree>
    <p:extLst>
      <p:ext uri="{BB962C8B-B14F-4D97-AF65-F5344CB8AC3E}">
        <p14:creationId xmlns:p14="http://schemas.microsoft.com/office/powerpoint/2010/main" val="12741590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800" b="1" dirty="0" smtClean="0">
                <a:solidFill>
                  <a:schemeClr val="tx1">
                    <a:lumMod val="50000"/>
                    <a:lumOff val="50000"/>
                  </a:schemeClr>
                </a:solidFill>
              </a:rPr>
              <a:t>Dual compartment pouches with frangible seals is a lightweight and robust  packaging solution to effectively bring  food and hydration in disaster areas by:</a:t>
            </a:r>
          </a:p>
          <a:p>
            <a:pPr>
              <a:buFont typeface="Arial" panose="020B0604020202020204" pitchFamily="34" charset="0"/>
              <a:buChar char="•"/>
            </a:pPr>
            <a:r>
              <a:rPr lang="en-GB" sz="1800" b="1" dirty="0" smtClean="0">
                <a:solidFill>
                  <a:schemeClr val="tx1">
                    <a:lumMod val="50000"/>
                    <a:lumOff val="50000"/>
                  </a:schemeClr>
                </a:solidFill>
              </a:rPr>
              <a:t>Increasing shelf life </a:t>
            </a:r>
          </a:p>
          <a:p>
            <a:pPr>
              <a:buFont typeface="Arial" panose="020B0604020202020204" pitchFamily="34" charset="0"/>
              <a:buChar char="•"/>
            </a:pPr>
            <a:r>
              <a:rPr lang="en-GB" sz="1800" b="1" dirty="0" smtClean="0">
                <a:solidFill>
                  <a:schemeClr val="tx1">
                    <a:lumMod val="50000"/>
                    <a:lumOff val="50000"/>
                  </a:schemeClr>
                </a:solidFill>
              </a:rPr>
              <a:t>Eliminating the need for refrigeration</a:t>
            </a:r>
          </a:p>
          <a:p>
            <a:pPr>
              <a:buFont typeface="Arial" panose="020B0604020202020204" pitchFamily="34" charset="0"/>
              <a:buChar char="•"/>
            </a:pPr>
            <a:r>
              <a:rPr lang="en-GB" sz="1800" b="1" dirty="0" smtClean="0">
                <a:solidFill>
                  <a:schemeClr val="tx1">
                    <a:lumMod val="50000"/>
                    <a:lumOff val="50000"/>
                  </a:schemeClr>
                </a:solidFill>
              </a:rPr>
              <a:t>Providing clean water and nutrients </a:t>
            </a:r>
          </a:p>
          <a:p>
            <a:pPr>
              <a:buFont typeface="Arial" panose="020B0604020202020204" pitchFamily="34" charset="0"/>
              <a:buChar char="•"/>
            </a:pPr>
            <a:r>
              <a:rPr lang="en-GB" sz="1800" b="1" dirty="0" smtClean="0">
                <a:solidFill>
                  <a:schemeClr val="tx1">
                    <a:lumMod val="50000"/>
                    <a:lumOff val="50000"/>
                  </a:schemeClr>
                </a:solidFill>
              </a:rPr>
              <a:t>Avoiding dosing mistakes and wrong manipulation</a:t>
            </a:r>
          </a:p>
          <a:p>
            <a:pPr marL="0" indent="0"/>
            <a:r>
              <a:rPr lang="en-GB" sz="1800" b="1" dirty="0" smtClean="0">
                <a:solidFill>
                  <a:schemeClr val="tx1">
                    <a:lumMod val="50000"/>
                    <a:lumOff val="50000"/>
                  </a:schemeClr>
                </a:solidFill>
              </a:rPr>
              <a:t>In a simple and fast manipulation that saves time for doctors and nurses.</a:t>
            </a:r>
          </a:p>
          <a:p>
            <a:endParaRPr lang="en-GB" sz="1800" dirty="0"/>
          </a:p>
        </p:txBody>
      </p:sp>
      <p:sp>
        <p:nvSpPr>
          <p:cNvPr id="4" name="Slide Number Placeholder 3"/>
          <p:cNvSpPr>
            <a:spLocks noGrp="1"/>
          </p:cNvSpPr>
          <p:nvPr>
            <p:ph type="sldNum" sz="quarter" idx="10"/>
          </p:nvPr>
        </p:nvSpPr>
        <p:spPr/>
        <p:txBody>
          <a:bodyPr/>
          <a:lstStyle/>
          <a:p>
            <a:pPr>
              <a:defRPr/>
            </a:pPr>
            <a:fld id="{A32019D1-5129-4976-A0EB-D6ACB20DB30D}" type="slidenum">
              <a:rPr lang="en-GB" smtClean="0"/>
              <a:pPr>
                <a:defRPr/>
              </a:pPr>
              <a:t>24</a:t>
            </a:fld>
            <a:endParaRPr lang="en-GB" dirty="0"/>
          </a:p>
        </p:txBody>
      </p:sp>
      <p:sp>
        <p:nvSpPr>
          <p:cNvPr id="2" name="Title 1"/>
          <p:cNvSpPr>
            <a:spLocks noGrp="1"/>
          </p:cNvSpPr>
          <p:nvPr>
            <p:ph type="title"/>
          </p:nvPr>
        </p:nvSpPr>
        <p:spPr/>
        <p:txBody>
          <a:bodyPr/>
          <a:lstStyle/>
          <a:p>
            <a:r>
              <a:rPr lang="en-GB" dirty="0" smtClean="0"/>
              <a:t>Conclusion	</a:t>
            </a:r>
            <a:endParaRPr lang="en-GB" dirty="0"/>
          </a:p>
        </p:txBody>
      </p:sp>
      <p:sp>
        <p:nvSpPr>
          <p:cNvPr id="6" name="TextBox 5"/>
          <p:cNvSpPr txBox="1"/>
          <p:nvPr/>
        </p:nvSpPr>
        <p:spPr>
          <a:xfrm>
            <a:off x="1496291" y="69264"/>
            <a:ext cx="5739072" cy="400110"/>
          </a:xfrm>
          <a:prstGeom prst="rect">
            <a:avLst/>
          </a:prstGeom>
          <a:noFill/>
        </p:spPr>
        <p:txBody>
          <a:bodyPr wrap="none" rtlCol="0">
            <a:spAutoFit/>
          </a:bodyPr>
          <a:lstStyle/>
          <a:p>
            <a:r>
              <a:rPr lang="en-GB" sz="2000" b="1" dirty="0" smtClean="0">
                <a:solidFill>
                  <a:schemeClr val="bg1"/>
                </a:solidFill>
              </a:rPr>
              <a:t>Dual Compartment Pouch with Frangible Seal</a:t>
            </a:r>
            <a:endParaRPr lang="en-GB" sz="2000" b="1" dirty="0">
              <a:solidFill>
                <a:schemeClr val="bg1"/>
              </a:solidFill>
            </a:endParaRPr>
          </a:p>
        </p:txBody>
      </p:sp>
    </p:spTree>
    <p:extLst>
      <p:ext uri="{BB962C8B-B14F-4D97-AF65-F5344CB8AC3E}">
        <p14:creationId xmlns:p14="http://schemas.microsoft.com/office/powerpoint/2010/main" val="219477335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603251"/>
            <a:ext cx="8501062" cy="640080"/>
          </a:xfrm>
        </p:spPr>
        <p:txBody>
          <a:bodyPr/>
          <a:lstStyle/>
          <a:p>
            <a:r>
              <a:rPr lang="en-US" dirty="0"/>
              <a:t>PACKAGING INNOVATION THAT REDUCES FOOD </a:t>
            </a:r>
            <a:r>
              <a:rPr lang="en-US" dirty="0" smtClean="0"/>
              <a:t>WASTE</a:t>
            </a:r>
            <a:endParaRPr lang="en-GB" dirty="0"/>
          </a:p>
        </p:txBody>
      </p:sp>
      <p:sp>
        <p:nvSpPr>
          <p:cNvPr id="3" name="Slide Number Placeholder 2"/>
          <p:cNvSpPr>
            <a:spLocks noGrp="1"/>
          </p:cNvSpPr>
          <p:nvPr>
            <p:ph type="sldNum" sz="quarter" idx="11"/>
          </p:nvPr>
        </p:nvSpPr>
        <p:spPr/>
        <p:txBody>
          <a:bodyPr/>
          <a:lstStyle/>
          <a:p>
            <a:fld id="{67DC63BA-8C3E-4B04-8932-1729D2F7883F}" type="slidenum">
              <a:rPr lang="en-US" smtClean="0"/>
              <a:pPr/>
              <a:t>25</a:t>
            </a:fld>
            <a:endParaRPr lang="en-US" dirty="0"/>
          </a:p>
        </p:txBody>
      </p:sp>
      <p:sp>
        <p:nvSpPr>
          <p:cNvPr id="4" name="Text Placeholder 3"/>
          <p:cNvSpPr>
            <a:spLocks noGrp="1"/>
          </p:cNvSpPr>
          <p:nvPr>
            <p:ph type="body" sz="quarter" idx="13"/>
          </p:nvPr>
        </p:nvSpPr>
        <p:spPr>
          <a:xfrm>
            <a:off x="207818" y="1243331"/>
            <a:ext cx="4544291" cy="5309869"/>
          </a:xfrm>
        </p:spPr>
        <p:txBody>
          <a:bodyPr/>
          <a:lstStyle/>
          <a:p>
            <a:r>
              <a:rPr lang="en-GB" b="1" dirty="0" smtClean="0">
                <a:solidFill>
                  <a:schemeClr val="tx1">
                    <a:lumMod val="50000"/>
                    <a:lumOff val="50000"/>
                  </a:schemeClr>
                </a:solidFill>
              </a:rPr>
              <a:t>While the industry continues the search for the holy grail ,</a:t>
            </a:r>
          </a:p>
          <a:p>
            <a:pPr>
              <a:lnSpc>
                <a:spcPct val="150000"/>
              </a:lnSpc>
            </a:pPr>
            <a:r>
              <a:rPr lang="en-GB" b="1" dirty="0">
                <a:solidFill>
                  <a:schemeClr val="tx1">
                    <a:lumMod val="50000"/>
                    <a:lumOff val="50000"/>
                  </a:schemeClr>
                </a:solidFill>
              </a:rPr>
              <a:t>t</a:t>
            </a:r>
            <a:r>
              <a:rPr lang="en-GB" b="1" dirty="0" smtClean="0">
                <a:solidFill>
                  <a:schemeClr val="tx1">
                    <a:lumMod val="50000"/>
                    <a:lumOff val="50000"/>
                  </a:schemeClr>
                </a:solidFill>
              </a:rPr>
              <a:t>here are many</a:t>
            </a:r>
            <a:r>
              <a:rPr lang="en-GB" b="1" dirty="0">
                <a:solidFill>
                  <a:schemeClr val="tx1">
                    <a:lumMod val="50000"/>
                    <a:lumOff val="50000"/>
                  </a:schemeClr>
                </a:solidFill>
              </a:rPr>
              <a:t> </a:t>
            </a:r>
            <a:r>
              <a:rPr lang="en-GB" b="1" dirty="0" smtClean="0">
                <a:solidFill>
                  <a:schemeClr val="tx1">
                    <a:lumMod val="50000"/>
                    <a:lumOff val="50000"/>
                  </a:schemeClr>
                </a:solidFill>
              </a:rPr>
              <a:t>smaller, more humble steps that can contribute to the reduction of food waste , case by case. </a:t>
            </a:r>
          </a:p>
          <a:p>
            <a:pPr>
              <a:lnSpc>
                <a:spcPct val="150000"/>
              </a:lnSpc>
            </a:pPr>
            <a:r>
              <a:rPr lang="en-GB" b="1" dirty="0" smtClean="0">
                <a:solidFill>
                  <a:schemeClr val="tx1">
                    <a:lumMod val="50000"/>
                    <a:lumOff val="50000"/>
                  </a:schemeClr>
                </a:solidFill>
              </a:rPr>
              <a:t>The DuPont Packaging and Industrial Polymers Group receives hundreds of visits per year in our European Technical Centre in Switzerland,  from packaging converters and food companies, to discuss individual projects for the improvement of packaging efficiency, food safety and shelf-life. </a:t>
            </a:r>
          </a:p>
          <a:p>
            <a:endParaRPr lang="en-GB" b="1" dirty="0" smtClean="0">
              <a:solidFill>
                <a:schemeClr val="tx1">
                  <a:lumMod val="50000"/>
                  <a:lumOff val="50000"/>
                </a:schemeClr>
              </a:solidFill>
            </a:endParaRPr>
          </a:p>
          <a:p>
            <a:r>
              <a:rPr lang="en-GB" b="1" dirty="0" smtClean="0">
                <a:solidFill>
                  <a:schemeClr val="tx1">
                    <a:lumMod val="50000"/>
                    <a:lumOff val="50000"/>
                  </a:schemeClr>
                </a:solidFill>
              </a:rPr>
              <a:t> </a:t>
            </a:r>
            <a:endParaRPr lang="en-GB" b="1" dirty="0">
              <a:solidFill>
                <a:schemeClr val="tx1">
                  <a:lumMod val="50000"/>
                  <a:lumOff val="50000"/>
                </a:schemeClr>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6820" y="1167850"/>
            <a:ext cx="4138613"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037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P_ Primary_singl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8" y="2397125"/>
            <a:ext cx="497363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232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22163"/>
            <a:ext cx="9144000" cy="2181225"/>
          </a:xfrm>
          <a:prstGeom prst="rect">
            <a:avLst/>
          </a:prstGeom>
          <a:gradFill flip="none" rotWithShape="1">
            <a:gsLst>
              <a:gs pos="0">
                <a:schemeClr val="bg1">
                  <a:lumMod val="85000"/>
                </a:schemeClr>
              </a:gs>
              <a:gs pos="86000">
                <a:schemeClr val="bg1">
                  <a:lumMod val="95000"/>
                </a:schemeClr>
              </a:gs>
              <a:gs pos="100000">
                <a:schemeClr val="bg1">
                  <a:lumMod val="75000"/>
                </a:schemeClr>
              </a:gs>
            </a:gsLst>
            <a:lin ang="5400000" scaled="1"/>
            <a:tileRect/>
          </a:gradFill>
          <a:ln>
            <a:noFill/>
          </a:ln>
          <a:effectLst>
            <a:outerShdw blurRad="4191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40080" rIns="4937760" anchor="ctr"/>
          <a:lstStyle/>
          <a:p>
            <a:pPr defTabSz="912813">
              <a:spcBef>
                <a:spcPct val="25000"/>
              </a:spcBef>
              <a:defRPr/>
            </a:pPr>
            <a:endParaRPr lang="en-US" kern="0" dirty="0">
              <a:solidFill>
                <a:schemeClr val="tx1"/>
              </a:solidFill>
            </a:endParaRPr>
          </a:p>
        </p:txBody>
      </p:sp>
      <p:sp>
        <p:nvSpPr>
          <p:cNvPr id="8196" name="Content Placeholder 2"/>
          <p:cNvSpPr>
            <a:spLocks noGrp="1"/>
          </p:cNvSpPr>
          <p:nvPr>
            <p:ph idx="1"/>
          </p:nvPr>
        </p:nvSpPr>
        <p:spPr>
          <a:xfrm>
            <a:off x="3340100" y="2020888"/>
            <a:ext cx="5626100" cy="1016000"/>
          </a:xfrm>
        </p:spPr>
        <p:txBody>
          <a:bodyPr anchor="ctr"/>
          <a:lstStyle/>
          <a:p>
            <a:pPr marL="0" indent="0" algn="ctr" eaLnBrk="1" hangingPunct="1"/>
            <a:r>
              <a:rPr lang="en-US" sz="1800" b="1" smtClean="0"/>
              <a:t>Our vision is to be the world’s </a:t>
            </a:r>
            <a:br>
              <a:rPr lang="en-US" sz="1800" b="1" smtClean="0"/>
            </a:br>
            <a:r>
              <a:rPr lang="en-US" sz="1800" b="1" smtClean="0"/>
              <a:t>most dynamic science company, </a:t>
            </a:r>
            <a:br>
              <a:rPr lang="en-US" sz="1800" b="1" smtClean="0"/>
            </a:br>
            <a:r>
              <a:rPr lang="en-US" sz="1800" b="1" smtClean="0"/>
              <a:t>creating sustainable solutions essential to     </a:t>
            </a:r>
            <a:br>
              <a:rPr lang="en-US" sz="1800" b="1" smtClean="0"/>
            </a:br>
            <a:r>
              <a:rPr lang="en-US" sz="1800" b="1" smtClean="0"/>
              <a:t>a better, safer, healthier life for people everywhere.</a:t>
            </a:r>
          </a:p>
        </p:txBody>
      </p:sp>
      <p:sp>
        <p:nvSpPr>
          <p:cNvPr id="8197" name="Slide Number Placeholder 10"/>
          <p:cNvSpPr>
            <a:spLocks noGrp="1"/>
          </p:cNvSpPr>
          <p:nvPr>
            <p:ph type="sldNum" sz="quarter" idx="10"/>
          </p:nvPr>
        </p:nvSpPr>
        <p:spPr bwMode="auto">
          <a:xfrm>
            <a:off x="8229600" y="6264275"/>
            <a:ext cx="8302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FC4B277-DD56-46BC-AEAB-E7601B021B4D}" type="slidenum">
              <a:rPr lang="en-US" smtClean="0">
                <a:cs typeface="Arial" pitchFamily="34" charset="0"/>
              </a:rPr>
              <a:pPr eaLnBrk="1" hangingPunct="1"/>
              <a:t>3</a:t>
            </a:fld>
            <a:endParaRPr lang="en-US" smtClean="0">
              <a:cs typeface="Arial" pitchFamily="34" charset="0"/>
            </a:endParaRPr>
          </a:p>
        </p:txBody>
      </p:sp>
      <p:sp>
        <p:nvSpPr>
          <p:cNvPr id="8195" name="Title 1"/>
          <p:cNvSpPr>
            <a:spLocks noGrp="1"/>
          </p:cNvSpPr>
          <p:nvPr>
            <p:ph type="title"/>
          </p:nvPr>
        </p:nvSpPr>
        <p:spPr>
          <a:xfrm>
            <a:off x="165100" y="569913"/>
            <a:ext cx="9224963" cy="563562"/>
          </a:xfrm>
        </p:spPr>
        <p:txBody>
          <a:bodyPr/>
          <a:lstStyle/>
          <a:p>
            <a:pPr eaLnBrk="1" hangingPunct="1"/>
            <a:r>
              <a:rPr lang="en-US" sz="2400" smtClean="0"/>
              <a:t>The Vision of DuPont</a:t>
            </a:r>
          </a:p>
        </p:txBody>
      </p:sp>
      <p:sp>
        <p:nvSpPr>
          <p:cNvPr id="8198" name="Content Placeholder 2"/>
          <p:cNvSpPr txBox="1">
            <a:spLocks/>
          </p:cNvSpPr>
          <p:nvPr/>
        </p:nvSpPr>
        <p:spPr bwMode="auto">
          <a:xfrm>
            <a:off x="165100" y="2083227"/>
            <a:ext cx="276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914400" eaLnBrk="1" hangingPunct="1">
              <a:spcBef>
                <a:spcPct val="20000"/>
              </a:spcBef>
              <a:buClr>
                <a:schemeClr val="tx2"/>
              </a:buClr>
              <a:buFont typeface="Arial" pitchFamily="34" charset="0"/>
              <a:buNone/>
            </a:pPr>
            <a:r>
              <a:rPr lang="en-US" sz="2400" b="1">
                <a:solidFill>
                  <a:srgbClr val="C00000"/>
                </a:solidFill>
                <a:latin typeface="Calibri" pitchFamily="34" charset="0"/>
              </a:rPr>
              <a:t>MARKET-DRIVEN SCIENCE</a:t>
            </a:r>
          </a:p>
        </p:txBody>
      </p:sp>
      <p:cxnSp>
        <p:nvCxnSpPr>
          <p:cNvPr id="7" name="Straight Connector 6"/>
          <p:cNvCxnSpPr/>
          <p:nvPr/>
        </p:nvCxnSpPr>
        <p:spPr>
          <a:xfrm>
            <a:off x="3109913" y="1565275"/>
            <a:ext cx="0" cy="1920875"/>
          </a:xfrm>
          <a:prstGeom prst="line">
            <a:avLst/>
          </a:prstGeom>
          <a:ln>
            <a:solidFill>
              <a:schemeClr val="bg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2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3429000"/>
            <a:ext cx="9144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0" y="6654800"/>
            <a:ext cx="1525588" cy="2143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defTabSz="914400">
              <a:defRPr/>
            </a:pPr>
            <a:r>
              <a:rPr lang="en-US" sz="800" dirty="0">
                <a:solidFill>
                  <a:schemeClr val="bg1">
                    <a:lumMod val="50000"/>
                  </a:schemeClr>
                </a:solidFill>
                <a:latin typeface="Arial" charset="0"/>
                <a:ea typeface="ＭＳ Ｐゴシック"/>
                <a:cs typeface="ＭＳ Ｐゴシック"/>
              </a:rPr>
              <a:t>© National Geographic image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9144001" cy="3784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359345" y="2659224"/>
            <a:ext cx="6451136" cy="2349712"/>
            <a:chOff x="1359345" y="2885451"/>
            <a:chExt cx="6451136" cy="2349712"/>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385" y="2964570"/>
              <a:ext cx="2280548" cy="220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Group 61"/>
            <p:cNvGrpSpPr/>
            <p:nvPr/>
          </p:nvGrpSpPr>
          <p:grpSpPr>
            <a:xfrm>
              <a:off x="1397445" y="2927536"/>
              <a:ext cx="6386367" cy="2264484"/>
              <a:chOff x="569291" y="2658429"/>
              <a:chExt cx="7994343" cy="2834640"/>
            </a:xfrm>
            <a:noFill/>
          </p:grpSpPr>
          <p:sp>
            <p:nvSpPr>
              <p:cNvPr id="74" name="Oval 73"/>
              <p:cNvSpPr>
                <a:spLocks noChangeAspect="1"/>
              </p:cNvSpPr>
              <p:nvPr/>
            </p:nvSpPr>
            <p:spPr>
              <a:xfrm>
                <a:off x="569291" y="2658429"/>
                <a:ext cx="2834639" cy="2834640"/>
              </a:xfrm>
              <a:prstGeom prst="ellipse">
                <a:avLst/>
              </a:prstGeom>
              <a:grpFill/>
              <a:ln w="1016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75" name="Oval 74"/>
              <p:cNvSpPr>
                <a:spLocks noChangeAspect="1"/>
              </p:cNvSpPr>
              <p:nvPr/>
            </p:nvSpPr>
            <p:spPr>
              <a:xfrm>
                <a:off x="3149140" y="2658429"/>
                <a:ext cx="2834640" cy="2834640"/>
              </a:xfrm>
              <a:prstGeom prst="ellipse">
                <a:avLst/>
              </a:prstGeom>
              <a:grpFill/>
              <a:ln w="1016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76" name="Oval 75"/>
              <p:cNvSpPr>
                <a:spLocks noChangeAspect="1"/>
              </p:cNvSpPr>
              <p:nvPr/>
            </p:nvSpPr>
            <p:spPr>
              <a:xfrm>
                <a:off x="5728995" y="2658429"/>
                <a:ext cx="2834639" cy="2834640"/>
              </a:xfrm>
              <a:prstGeom prst="ellipse">
                <a:avLst/>
              </a:prstGeom>
              <a:grpFill/>
              <a:ln w="1016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grpSp>
          <p:nvGrpSpPr>
            <p:cNvPr id="2" name="Group 1"/>
            <p:cNvGrpSpPr/>
            <p:nvPr/>
          </p:nvGrpSpPr>
          <p:grpSpPr>
            <a:xfrm>
              <a:off x="1359345" y="2885451"/>
              <a:ext cx="6451136" cy="2349712"/>
              <a:chOff x="1359345" y="2885451"/>
              <a:chExt cx="6451136" cy="2349712"/>
            </a:xfrm>
          </p:grpSpPr>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78761" y="2903443"/>
                <a:ext cx="2331720" cy="233172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359345" y="2885451"/>
                <a:ext cx="2331720" cy="2331720"/>
              </a:xfrm>
              <a:prstGeom prst="rect">
                <a:avLst/>
              </a:prstGeom>
              <a:ln>
                <a:noFill/>
              </a:ln>
              <a:effectLst>
                <a:outerShdw blurRad="292100" dist="139700" dir="2700000" algn="tl" rotWithShape="0">
                  <a:srgbClr val="333333">
                    <a:alpha val="65000"/>
                  </a:srgbClr>
                </a:outerShdw>
              </a:effectLst>
            </p:spPr>
          </p:pic>
        </p:grpSp>
      </p:grpSp>
      <p:sp>
        <p:nvSpPr>
          <p:cNvPr id="6" name="Title 5"/>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Our Areas </a:t>
            </a:r>
            <a:r>
              <a:rPr lang="en-US" dirty="0" smtClean="0">
                <a:solidFill>
                  <a:schemeClr val="bg1"/>
                </a:solidFill>
                <a:latin typeface="Arial" panose="020B0604020202020204" pitchFamily="34" charset="0"/>
                <a:cs typeface="Arial" panose="020B0604020202020204" pitchFamily="34" charset="0"/>
              </a:rPr>
              <a:t>of Focus</a:t>
            </a:r>
            <a:endParaRPr lang="en-US" dirty="0">
              <a:solidFill>
                <a:schemeClr val="bg1"/>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1"/>
          </p:nvPr>
        </p:nvSpPr>
        <p:spPr/>
        <p:txBody>
          <a:bodyPr/>
          <a:lstStyle/>
          <a:p>
            <a:fld id="{67DC63BA-8C3E-4B04-8932-1729D2F7883F}" type="slidenum">
              <a:rPr lang="en-US" sz="1100" smtClean="0"/>
              <a:pPr/>
              <a:t>4</a:t>
            </a:fld>
            <a:endParaRPr lang="en-US" sz="1100" dirty="0"/>
          </a:p>
        </p:txBody>
      </p:sp>
      <p:sp>
        <p:nvSpPr>
          <p:cNvPr id="7" name="Text Placeholder 6"/>
          <p:cNvSpPr>
            <a:spLocks noGrp="1"/>
          </p:cNvSpPr>
          <p:nvPr>
            <p:ph type="body" sz="quarter" idx="13"/>
          </p:nvPr>
        </p:nvSpPr>
        <p:spPr/>
        <p:txBody>
          <a:bodyPr/>
          <a:lstStyle/>
          <a:p>
            <a:r>
              <a:rPr lang="en-US" dirty="0" smtClean="0">
                <a:solidFill>
                  <a:schemeClr val="bg1"/>
                </a:solidFill>
                <a:effectLst>
                  <a:outerShdw blurRad="50800" dist="38100" dir="2700000" algn="tl" rotWithShape="0">
                    <a:prstClr val="black">
                      <a:alpha val="86000"/>
                    </a:prstClr>
                  </a:outerShdw>
                </a:effectLst>
                <a:latin typeface="Arial" panose="020B0604020202020204" pitchFamily="34" charset="0"/>
                <a:cs typeface="Arial" panose="020B0604020202020204" pitchFamily="34" charset="0"/>
              </a:rPr>
              <a:t>As the global population climbs up to 9 billion people in 2050, DuPont uses its science-powered innovation to help solve the challenges facing the world, with a  focus on: </a:t>
            </a:r>
            <a:endParaRPr lang="en-US" dirty="0">
              <a:solidFill>
                <a:schemeClr val="bg1"/>
              </a:solidFill>
              <a:effectLst>
                <a:outerShdw blurRad="50800" dist="38100" dir="2700000" algn="tl" rotWithShape="0">
                  <a:prstClr val="black">
                    <a:alpha val="86000"/>
                  </a:prstClr>
                </a:outerShdw>
              </a:effectLst>
              <a:latin typeface="Arial" panose="020B0604020202020204" pitchFamily="34" charset="0"/>
              <a:cs typeface="Arial" panose="020B0604020202020204" pitchFamily="34" charset="0"/>
            </a:endParaRPr>
          </a:p>
        </p:txBody>
      </p:sp>
      <p:grpSp>
        <p:nvGrpSpPr>
          <p:cNvPr id="23" name="Group 22"/>
          <p:cNvGrpSpPr/>
          <p:nvPr/>
        </p:nvGrpSpPr>
        <p:grpSpPr>
          <a:xfrm>
            <a:off x="1308757" y="5336876"/>
            <a:ext cx="6466588" cy="476848"/>
            <a:chOff x="1366222" y="4830913"/>
            <a:chExt cx="6466588" cy="476848"/>
          </a:xfrm>
        </p:grpSpPr>
        <p:sp>
          <p:nvSpPr>
            <p:cNvPr id="110" name="Title 1"/>
            <p:cNvSpPr txBox="1">
              <a:spLocks/>
            </p:cNvSpPr>
            <p:nvPr/>
          </p:nvSpPr>
          <p:spPr bwMode="auto">
            <a:xfrm>
              <a:off x="1366222" y="4830913"/>
              <a:ext cx="2286000" cy="476848"/>
            </a:xfrm>
            <a:prstGeom prst="rect">
              <a:avLst/>
            </a:prstGeom>
            <a:noFill/>
            <a:ln w="9525">
              <a:noFill/>
              <a:miter lim="800000"/>
              <a:headEnd/>
              <a:tailEnd/>
            </a:ln>
          </p:spPr>
          <p:txBody>
            <a:bodyPr vert="horz" wrap="square" lIns="0" tIns="0" rIns="0" bIns="45720" numCol="1" anchor="ctr" anchorCtr="0" compatLnSpc="1">
              <a:prstTxWarp prst="textNoShape">
                <a:avLst/>
              </a:prstTxWarp>
            </a:bodyPr>
            <a:lstStyle/>
            <a:p>
              <a:pPr marL="0" lvl="1" algn="ctr">
                <a:lnSpc>
                  <a:spcPts val="2300"/>
                </a:lnSpc>
                <a:buNone/>
              </a:pPr>
              <a:r>
                <a:rPr lang="en-US" sz="2000" b="1" spc="50" dirty="0" smtClean="0">
                  <a:latin typeface="Arial" panose="020B0604020202020204" pitchFamily="34" charset="0"/>
                  <a:cs typeface="Arial" panose="020B0604020202020204" pitchFamily="34" charset="0"/>
                </a:rPr>
                <a:t>FOOD</a:t>
              </a:r>
            </a:p>
          </p:txBody>
        </p:sp>
        <p:sp>
          <p:nvSpPr>
            <p:cNvPr id="107" name="Title 1"/>
            <p:cNvSpPr txBox="1">
              <a:spLocks/>
            </p:cNvSpPr>
            <p:nvPr/>
          </p:nvSpPr>
          <p:spPr bwMode="auto">
            <a:xfrm>
              <a:off x="3448050" y="4830913"/>
              <a:ext cx="2286000" cy="476848"/>
            </a:xfrm>
            <a:prstGeom prst="rect">
              <a:avLst/>
            </a:prstGeom>
            <a:noFill/>
            <a:ln w="9525">
              <a:noFill/>
              <a:miter lim="800000"/>
              <a:headEnd/>
              <a:tailEnd/>
            </a:ln>
          </p:spPr>
          <p:txBody>
            <a:bodyPr vert="horz" wrap="square" lIns="0" tIns="0" rIns="0" bIns="45720" numCol="1" anchor="ctr" anchorCtr="0" compatLnSpc="1">
              <a:prstTxWarp prst="textNoShape">
                <a:avLst/>
              </a:prstTxWarp>
            </a:bodyPr>
            <a:lstStyle/>
            <a:p>
              <a:pPr marL="0" lvl="1" algn="ctr">
                <a:lnSpc>
                  <a:spcPts val="2300"/>
                </a:lnSpc>
                <a:buNone/>
              </a:pPr>
              <a:r>
                <a:rPr lang="en-US" sz="2000" b="1" spc="50" dirty="0" smtClean="0">
                  <a:latin typeface="Arial" panose="020B0604020202020204" pitchFamily="34" charset="0"/>
                  <a:cs typeface="Arial" panose="020B0604020202020204" pitchFamily="34" charset="0"/>
                </a:rPr>
                <a:t>ENERGY</a:t>
              </a:r>
            </a:p>
          </p:txBody>
        </p:sp>
        <p:sp>
          <p:nvSpPr>
            <p:cNvPr id="105" name="Title 1"/>
            <p:cNvSpPr txBox="1">
              <a:spLocks/>
            </p:cNvSpPr>
            <p:nvPr/>
          </p:nvSpPr>
          <p:spPr bwMode="auto">
            <a:xfrm>
              <a:off x="5546810" y="4830913"/>
              <a:ext cx="2286000" cy="476848"/>
            </a:xfrm>
            <a:prstGeom prst="rect">
              <a:avLst/>
            </a:prstGeom>
            <a:noFill/>
            <a:ln w="9525">
              <a:noFill/>
              <a:miter lim="800000"/>
              <a:headEnd/>
              <a:tailEnd/>
            </a:ln>
          </p:spPr>
          <p:txBody>
            <a:bodyPr vert="horz" wrap="square" lIns="0" tIns="0" rIns="0" bIns="45720" numCol="1" anchor="ctr" anchorCtr="0" compatLnSpc="1">
              <a:prstTxWarp prst="textNoShape">
                <a:avLst/>
              </a:prstTxWarp>
            </a:bodyPr>
            <a:lstStyle/>
            <a:p>
              <a:pPr marL="0" lvl="1" algn="ctr">
                <a:lnSpc>
                  <a:spcPts val="2300"/>
                </a:lnSpc>
                <a:buNone/>
              </a:pPr>
              <a:r>
                <a:rPr lang="en-US" sz="2000" b="1" spc="50" dirty="0" smtClean="0">
                  <a:latin typeface="Arial" panose="020B0604020202020204" pitchFamily="34" charset="0"/>
                  <a:cs typeface="Arial" panose="020B0604020202020204" pitchFamily="34" charset="0"/>
                </a:rPr>
                <a:t>PROTECTION</a:t>
              </a:r>
            </a:p>
          </p:txBody>
        </p:sp>
      </p:grpSp>
      <p:grpSp>
        <p:nvGrpSpPr>
          <p:cNvPr id="26" name="Group 25"/>
          <p:cNvGrpSpPr/>
          <p:nvPr/>
        </p:nvGrpSpPr>
        <p:grpSpPr>
          <a:xfrm>
            <a:off x="7543800" y="344388"/>
            <a:ext cx="1606549" cy="512059"/>
            <a:chOff x="7496176" y="1464560"/>
            <a:chExt cx="1606549" cy="512059"/>
          </a:xfrm>
        </p:grpSpPr>
        <p:grpSp>
          <p:nvGrpSpPr>
            <p:cNvPr id="27" name="Group 26"/>
            <p:cNvGrpSpPr/>
            <p:nvPr userDrawn="1"/>
          </p:nvGrpSpPr>
          <p:grpSpPr>
            <a:xfrm>
              <a:off x="7496176" y="1464560"/>
              <a:ext cx="1606549" cy="512059"/>
              <a:chOff x="7496176" y="1477260"/>
              <a:chExt cx="1606549" cy="466342"/>
            </a:xfrm>
          </p:grpSpPr>
          <p:sp>
            <p:nvSpPr>
              <p:cNvPr id="30" name="Rectangle 27"/>
              <p:cNvSpPr>
                <a:spLocks noChangeArrowheads="1"/>
              </p:cNvSpPr>
              <p:nvPr/>
            </p:nvSpPr>
            <p:spPr bwMode="auto">
              <a:xfrm flipH="1">
                <a:off x="8493126" y="1477260"/>
                <a:ext cx="609599" cy="466342"/>
              </a:xfrm>
              <a:prstGeom prst="rect">
                <a:avLst/>
              </a:prstGeom>
              <a:solidFill>
                <a:srgbClr val="761207"/>
              </a:solidFill>
              <a:ln>
                <a:noFill/>
              </a:ln>
              <a:effectLst/>
            </p:spPr>
            <p:txBody>
              <a:bodyPr wrap="none" anchor="ctr"/>
              <a:lstStyle/>
              <a:p>
                <a:endParaRPr lang="en-US"/>
              </a:p>
            </p:txBody>
          </p:sp>
          <p:sp>
            <p:nvSpPr>
              <p:cNvPr id="31" name="Rectangle 30"/>
              <p:cNvSpPr>
                <a:spLocks noChangeArrowheads="1"/>
              </p:cNvSpPr>
              <p:nvPr/>
            </p:nvSpPr>
            <p:spPr bwMode="auto">
              <a:xfrm flipH="1">
                <a:off x="7496176" y="1477260"/>
                <a:ext cx="1009650" cy="466342"/>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28"/>
              <p:cNvSpPr>
                <a:spLocks noChangeArrowheads="1"/>
              </p:cNvSpPr>
              <p:nvPr userDrawn="1"/>
            </p:nvSpPr>
            <p:spPr bwMode="auto">
              <a:xfrm flipH="1">
                <a:off x="8567549" y="1477260"/>
                <a:ext cx="48770" cy="466342"/>
              </a:xfrm>
              <a:prstGeom prst="rect">
                <a:avLst/>
              </a:prstGeom>
              <a:solidFill>
                <a:srgbClr val="E40079"/>
              </a:solidFill>
              <a:ln>
                <a:noFill/>
              </a:ln>
              <a:effectLst/>
            </p:spPr>
            <p:txBody>
              <a:bodyPr wrap="none" anchor="ctr"/>
              <a:lstStyle/>
              <a:p>
                <a:endParaRPr lang="en-US"/>
              </a:p>
            </p:txBody>
          </p:sp>
        </p:grpSp>
        <p:pic>
          <p:nvPicPr>
            <p:cNvPr id="29" name="Picture 28" descr="dupont logo-whit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09728" y="1574568"/>
              <a:ext cx="746493" cy="287209"/>
            </a:xfrm>
            <a:prstGeom prst="rect">
              <a:avLst/>
            </a:prstGeom>
          </p:spPr>
        </p:pic>
      </p:grpSp>
    </p:spTree>
    <p:extLst>
      <p:ext uri="{BB962C8B-B14F-4D97-AF65-F5344CB8AC3E}">
        <p14:creationId xmlns:p14="http://schemas.microsoft.com/office/powerpoint/2010/main" val="1520781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50349" cy="37719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sz="2400" dirty="0" smtClean="0">
                <a:latin typeface="Arial" panose="020B0604020202020204" pitchFamily="34" charset="0"/>
                <a:cs typeface="Arial" panose="020B0604020202020204" pitchFamily="34" charset="0"/>
              </a:rPr>
              <a:t>Our Strategic Priorities</a:t>
            </a:r>
            <a:endParaRPr lang="en-US" sz="2400"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1"/>
          </p:nvPr>
        </p:nvSpPr>
        <p:spPr/>
        <p:txBody>
          <a:bodyPr/>
          <a:lstStyle/>
          <a:p>
            <a:fld id="{67DC63BA-8C3E-4B04-8932-1729D2F7883F}" type="slidenum">
              <a:rPr lang="en-US" smtClean="0"/>
              <a:pPr/>
              <a:t>5</a:t>
            </a:fld>
            <a:endParaRPr lang="en-US" dirty="0"/>
          </a:p>
        </p:txBody>
      </p:sp>
      <p:sp>
        <p:nvSpPr>
          <p:cNvPr id="3" name="Text Placeholder 2"/>
          <p:cNvSpPr>
            <a:spLocks noGrp="1"/>
          </p:cNvSpPr>
          <p:nvPr>
            <p:ph type="body" sz="quarter" idx="13"/>
          </p:nvPr>
        </p:nvSpPr>
        <p:spPr/>
        <p:txBody>
          <a:bodyPr/>
          <a:lstStyle/>
          <a:p>
            <a:r>
              <a:rPr lang="en-US" sz="1600" dirty="0" smtClean="0">
                <a:latin typeface="Arial" panose="020B0604020202020204" pitchFamily="34" charset="0"/>
                <a:cs typeface="Arial" panose="020B0604020202020204" pitchFamily="34" charset="0"/>
              </a:rPr>
              <a:t>Our strategy is to be a premier market-driven science company and generate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superior shareholder returns.</a:t>
            </a:r>
            <a:endParaRPr lang="en-US" sz="1600" dirty="0">
              <a:latin typeface="Arial" panose="020B0604020202020204" pitchFamily="34" charset="0"/>
              <a:cs typeface="Arial" panose="020B0604020202020204" pitchFamily="34" charset="0"/>
            </a:endParaRPr>
          </a:p>
        </p:txBody>
      </p:sp>
      <p:grpSp>
        <p:nvGrpSpPr>
          <p:cNvPr id="20" name="Group 19"/>
          <p:cNvGrpSpPr/>
          <p:nvPr/>
        </p:nvGrpSpPr>
        <p:grpSpPr>
          <a:xfrm>
            <a:off x="1016398" y="5451176"/>
            <a:ext cx="7076946" cy="476848"/>
            <a:chOff x="1016398" y="5336876"/>
            <a:chExt cx="7076946" cy="476848"/>
          </a:xfrm>
        </p:grpSpPr>
        <p:sp>
          <p:nvSpPr>
            <p:cNvPr id="110" name="Title 1"/>
            <p:cNvSpPr txBox="1">
              <a:spLocks/>
            </p:cNvSpPr>
            <p:nvPr/>
          </p:nvSpPr>
          <p:spPr bwMode="auto">
            <a:xfrm>
              <a:off x="1016398" y="5336876"/>
              <a:ext cx="2573674" cy="476848"/>
            </a:xfrm>
            <a:prstGeom prst="rect">
              <a:avLst/>
            </a:prstGeom>
            <a:noFill/>
            <a:ln w="9525">
              <a:noFill/>
              <a:miter lim="800000"/>
              <a:headEnd/>
              <a:tailEnd/>
            </a:ln>
          </p:spPr>
          <p:txBody>
            <a:bodyPr vert="horz" wrap="square" lIns="0" tIns="0" rIns="0" bIns="45720" numCol="1" anchor="ctr" anchorCtr="0" compatLnSpc="1">
              <a:prstTxWarp prst="textNoShape">
                <a:avLst/>
              </a:prstTxWarp>
            </a:bodyPr>
            <a:lstStyle/>
            <a:p>
              <a:pPr marL="0" lvl="1" algn="ctr">
                <a:lnSpc>
                  <a:spcPts val="2300"/>
                </a:lnSpc>
                <a:buNone/>
              </a:pPr>
              <a:r>
                <a:rPr lang="en-US" sz="2000" b="1" spc="50" dirty="0" smtClean="0">
                  <a:latin typeface="Arial" panose="020B0604020202020204" pitchFamily="34" charset="0"/>
                  <a:cs typeface="Arial" panose="020B0604020202020204" pitchFamily="34" charset="0"/>
                </a:rPr>
                <a:t>AGRICULTURE &amp; </a:t>
              </a:r>
              <a:br>
                <a:rPr lang="en-US" sz="2000" b="1" spc="50" dirty="0" smtClean="0">
                  <a:latin typeface="Arial" panose="020B0604020202020204" pitchFamily="34" charset="0"/>
                  <a:cs typeface="Arial" panose="020B0604020202020204" pitchFamily="34" charset="0"/>
                </a:rPr>
              </a:br>
              <a:r>
                <a:rPr lang="en-US" sz="2000" b="1" spc="50" dirty="0" smtClean="0">
                  <a:latin typeface="Arial" panose="020B0604020202020204" pitchFamily="34" charset="0"/>
                  <a:cs typeface="Arial" panose="020B0604020202020204" pitchFamily="34" charset="0"/>
                </a:rPr>
                <a:t>NUTRITION</a:t>
              </a:r>
            </a:p>
          </p:txBody>
        </p:sp>
        <p:sp>
          <p:nvSpPr>
            <p:cNvPr id="107" name="Title 1"/>
            <p:cNvSpPr txBox="1">
              <a:spLocks/>
            </p:cNvSpPr>
            <p:nvPr/>
          </p:nvSpPr>
          <p:spPr bwMode="auto">
            <a:xfrm>
              <a:off x="3294182" y="5336876"/>
              <a:ext cx="2573675" cy="476848"/>
            </a:xfrm>
            <a:prstGeom prst="rect">
              <a:avLst/>
            </a:prstGeom>
            <a:noFill/>
            <a:ln w="9525">
              <a:noFill/>
              <a:miter lim="800000"/>
              <a:headEnd/>
              <a:tailEnd/>
            </a:ln>
          </p:spPr>
          <p:txBody>
            <a:bodyPr vert="horz" wrap="square" lIns="0" tIns="0" rIns="0" bIns="45720" numCol="1" anchor="ctr" anchorCtr="0" compatLnSpc="1">
              <a:prstTxWarp prst="textNoShape">
                <a:avLst/>
              </a:prstTxWarp>
            </a:bodyPr>
            <a:lstStyle/>
            <a:p>
              <a:pPr marL="0" lvl="1" algn="ctr">
                <a:lnSpc>
                  <a:spcPts val="2300"/>
                </a:lnSpc>
                <a:buNone/>
              </a:pPr>
              <a:r>
                <a:rPr lang="en-US" sz="2000" b="1" spc="50" dirty="0" smtClean="0">
                  <a:latin typeface="Arial" panose="020B0604020202020204" pitchFamily="34" charset="0"/>
                  <a:cs typeface="Arial" panose="020B0604020202020204" pitchFamily="34" charset="0"/>
                </a:rPr>
                <a:t>BIOBASED</a:t>
              </a:r>
            </a:p>
            <a:p>
              <a:pPr marL="0" lvl="1" algn="ctr">
                <a:lnSpc>
                  <a:spcPts val="2300"/>
                </a:lnSpc>
                <a:buNone/>
              </a:pPr>
              <a:r>
                <a:rPr lang="en-US" sz="2000" b="1" spc="50" dirty="0" smtClean="0">
                  <a:latin typeface="Arial" panose="020B0604020202020204" pitchFamily="34" charset="0"/>
                  <a:cs typeface="Arial" panose="020B0604020202020204" pitchFamily="34" charset="0"/>
                </a:rPr>
                <a:t>MATERIALS</a:t>
              </a:r>
            </a:p>
          </p:txBody>
        </p:sp>
        <p:sp>
          <p:nvSpPr>
            <p:cNvPr id="105" name="Title 1"/>
            <p:cNvSpPr txBox="1">
              <a:spLocks/>
            </p:cNvSpPr>
            <p:nvPr/>
          </p:nvSpPr>
          <p:spPr bwMode="auto">
            <a:xfrm>
              <a:off x="5519669" y="5336876"/>
              <a:ext cx="2573675" cy="476848"/>
            </a:xfrm>
            <a:prstGeom prst="rect">
              <a:avLst/>
            </a:prstGeom>
            <a:noFill/>
            <a:ln w="9525">
              <a:noFill/>
              <a:miter lim="800000"/>
              <a:headEnd/>
              <a:tailEnd/>
            </a:ln>
          </p:spPr>
          <p:txBody>
            <a:bodyPr vert="horz" wrap="square" lIns="0" tIns="0" rIns="0" bIns="45720" numCol="1" anchor="ctr" anchorCtr="0" compatLnSpc="1">
              <a:prstTxWarp prst="textNoShape">
                <a:avLst/>
              </a:prstTxWarp>
            </a:bodyPr>
            <a:lstStyle/>
            <a:p>
              <a:pPr marL="0" lvl="1" algn="ctr">
                <a:lnSpc>
                  <a:spcPts val="2300"/>
                </a:lnSpc>
                <a:buNone/>
              </a:pPr>
              <a:r>
                <a:rPr lang="en-US" sz="2000" b="1" spc="50" dirty="0" smtClean="0">
                  <a:latin typeface="Arial" panose="020B0604020202020204" pitchFamily="34" charset="0"/>
                  <a:cs typeface="Arial" panose="020B0604020202020204" pitchFamily="34" charset="0"/>
                </a:rPr>
                <a:t>ADVANCED MATERIALS</a:t>
              </a:r>
            </a:p>
          </p:txBody>
        </p:sp>
      </p:grpSp>
      <p:grpSp>
        <p:nvGrpSpPr>
          <p:cNvPr id="21" name="Group 20"/>
          <p:cNvGrpSpPr/>
          <p:nvPr/>
        </p:nvGrpSpPr>
        <p:grpSpPr>
          <a:xfrm>
            <a:off x="7405250" y="344388"/>
            <a:ext cx="1606549" cy="512059"/>
            <a:chOff x="7496176" y="1464560"/>
            <a:chExt cx="1606549" cy="512059"/>
          </a:xfrm>
        </p:grpSpPr>
        <p:grpSp>
          <p:nvGrpSpPr>
            <p:cNvPr id="22" name="Group 21"/>
            <p:cNvGrpSpPr/>
            <p:nvPr userDrawn="1"/>
          </p:nvGrpSpPr>
          <p:grpSpPr>
            <a:xfrm>
              <a:off x="7496176" y="1464560"/>
              <a:ext cx="1606549" cy="512059"/>
              <a:chOff x="7496176" y="1477260"/>
              <a:chExt cx="1606549" cy="466342"/>
            </a:xfrm>
          </p:grpSpPr>
          <p:sp>
            <p:nvSpPr>
              <p:cNvPr id="24" name="Rectangle 27"/>
              <p:cNvSpPr>
                <a:spLocks noChangeArrowheads="1"/>
              </p:cNvSpPr>
              <p:nvPr/>
            </p:nvSpPr>
            <p:spPr bwMode="auto">
              <a:xfrm flipH="1">
                <a:off x="8493126" y="1477260"/>
                <a:ext cx="609599" cy="466342"/>
              </a:xfrm>
              <a:prstGeom prst="rect">
                <a:avLst/>
              </a:prstGeom>
              <a:solidFill>
                <a:srgbClr val="761207"/>
              </a:solidFill>
              <a:ln>
                <a:noFill/>
              </a:ln>
              <a:effectLst/>
            </p:spPr>
            <p:txBody>
              <a:bodyPr wrap="none" anchor="ctr"/>
              <a:lstStyle/>
              <a:p>
                <a:endParaRPr lang="en-US"/>
              </a:p>
            </p:txBody>
          </p:sp>
          <p:sp>
            <p:nvSpPr>
              <p:cNvPr id="25" name="Rectangle 24"/>
              <p:cNvSpPr>
                <a:spLocks noChangeArrowheads="1"/>
              </p:cNvSpPr>
              <p:nvPr/>
            </p:nvSpPr>
            <p:spPr bwMode="auto">
              <a:xfrm flipH="1">
                <a:off x="7496176" y="1477260"/>
                <a:ext cx="1009650" cy="466342"/>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28"/>
              <p:cNvSpPr>
                <a:spLocks noChangeArrowheads="1"/>
              </p:cNvSpPr>
              <p:nvPr userDrawn="1"/>
            </p:nvSpPr>
            <p:spPr bwMode="auto">
              <a:xfrm flipH="1">
                <a:off x="8567549" y="1477260"/>
                <a:ext cx="48770" cy="466342"/>
              </a:xfrm>
              <a:prstGeom prst="rect">
                <a:avLst/>
              </a:prstGeom>
              <a:solidFill>
                <a:srgbClr val="E40079"/>
              </a:solidFill>
              <a:ln>
                <a:noFill/>
              </a:ln>
              <a:effectLst/>
            </p:spPr>
            <p:txBody>
              <a:bodyPr wrap="none" anchor="ctr"/>
              <a:lstStyle/>
              <a:p>
                <a:endParaRPr lang="en-US"/>
              </a:p>
            </p:txBody>
          </p:sp>
        </p:grpSp>
        <p:pic>
          <p:nvPicPr>
            <p:cNvPr id="23" name="Picture 22" descr="dupont logo-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9728" y="1574568"/>
              <a:ext cx="746493" cy="287209"/>
            </a:xfrm>
            <a:prstGeom prst="rect">
              <a:avLst/>
            </a:prstGeom>
          </p:spPr>
        </p:pic>
      </p:grpSp>
      <p:grpSp>
        <p:nvGrpSpPr>
          <p:cNvPr id="9" name="Group 8"/>
          <p:cNvGrpSpPr/>
          <p:nvPr/>
        </p:nvGrpSpPr>
        <p:grpSpPr>
          <a:xfrm>
            <a:off x="849215" y="2249458"/>
            <a:ext cx="7463608" cy="3044884"/>
            <a:chOff x="723394" y="2150652"/>
            <a:chExt cx="7715250" cy="318135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394" y="2150652"/>
              <a:ext cx="77152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5132" y="2287118"/>
              <a:ext cx="2790825" cy="272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52006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6626" name="Rectangle 2"/>
          <p:cNvSpPr>
            <a:spLocks noChangeArrowheads="1"/>
          </p:cNvSpPr>
          <p:nvPr/>
        </p:nvSpPr>
        <p:spPr bwMode="auto">
          <a:xfrm>
            <a:off x="423863" y="393700"/>
            <a:ext cx="7442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ctr"/>
          <a:lstStyle/>
          <a:p>
            <a:r>
              <a:rPr lang="en-GB" sz="2400" b="1" dirty="0" smtClean="0">
                <a:latin typeface="Arial Narrow" pitchFamily="34" charset="0"/>
              </a:rPr>
              <a:t>Our link to food	 </a:t>
            </a:r>
            <a:r>
              <a:rPr lang="en-GB" sz="2400" b="1" dirty="0" smtClean="0">
                <a:latin typeface="Arial Narrow" pitchFamily="34" charset="0"/>
                <a:sym typeface="Wingdings" panose="05000000000000000000" pitchFamily="2" charset="2"/>
              </a:rPr>
              <a:t> 	</a:t>
            </a:r>
            <a:r>
              <a:rPr lang="en-GB" sz="2400" b="1" dirty="0" smtClean="0">
                <a:latin typeface="Arial Narrow" pitchFamily="34" charset="0"/>
              </a:rPr>
              <a:t>from farm to fork</a:t>
            </a:r>
            <a:endParaRPr lang="en-GB" sz="2400" b="1" dirty="0">
              <a:latin typeface="Arial Narrow" pitchFamily="34" charset="0"/>
            </a:endParaRPr>
          </a:p>
        </p:txBody>
      </p:sp>
      <p:grpSp>
        <p:nvGrpSpPr>
          <p:cNvPr id="868355" name="Group 3"/>
          <p:cNvGrpSpPr>
            <a:grpSpLocks/>
          </p:cNvGrpSpPr>
          <p:nvPr/>
        </p:nvGrpSpPr>
        <p:grpSpPr bwMode="auto">
          <a:xfrm>
            <a:off x="6607175" y="2709863"/>
            <a:ext cx="2486321" cy="3256042"/>
            <a:chOff x="4578" y="1935"/>
            <a:chExt cx="1723" cy="2324"/>
          </a:xfrm>
        </p:grpSpPr>
        <p:pic>
          <p:nvPicPr>
            <p:cNvPr id="66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7" y="1935"/>
              <a:ext cx="1464"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629" name="Line 5"/>
            <p:cNvSpPr>
              <a:spLocks noChangeShapeType="1"/>
            </p:cNvSpPr>
            <p:nvPr/>
          </p:nvSpPr>
          <p:spPr bwMode="auto">
            <a:xfrm flipV="1">
              <a:off x="5050" y="2844"/>
              <a:ext cx="0" cy="1062"/>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GB" sz="1400" dirty="0">
                <a:solidFill>
                  <a:schemeClr val="tx1">
                    <a:lumMod val="50000"/>
                    <a:lumOff val="50000"/>
                  </a:schemeClr>
                </a:solidFill>
              </a:endParaRPr>
            </a:p>
          </p:txBody>
        </p:sp>
        <p:sp>
          <p:nvSpPr>
            <p:cNvPr id="666630" name="Text Box 6"/>
            <p:cNvSpPr txBox="1">
              <a:spLocks noChangeArrowheads="1"/>
            </p:cNvSpPr>
            <p:nvPr/>
          </p:nvSpPr>
          <p:spPr bwMode="auto">
            <a:xfrm>
              <a:off x="4578" y="3957"/>
              <a:ext cx="83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eaLnBrk="0" hangingPunct="0">
                <a:defRPr sz="2000">
                  <a:solidFill>
                    <a:schemeClr val="tx1"/>
                  </a:solidFill>
                  <a:latin typeface="Arial" charset="0"/>
                </a:defRPr>
              </a:lvl1pPr>
              <a:lvl2pPr marL="666750" indent="-257175" eaLnBrk="0" hangingPunct="0">
                <a:defRPr sz="2000">
                  <a:solidFill>
                    <a:schemeClr val="tx1"/>
                  </a:solidFill>
                  <a:latin typeface="Arial" charset="0"/>
                </a:defRPr>
              </a:lvl2pPr>
              <a:lvl3pPr marL="1025525" indent="-204788" eaLnBrk="0" hangingPunct="0">
                <a:defRPr sz="2000">
                  <a:solidFill>
                    <a:schemeClr val="tx1"/>
                  </a:solidFill>
                  <a:latin typeface="Arial" charset="0"/>
                </a:defRPr>
              </a:lvl3pPr>
              <a:lvl4pPr marL="1436688" indent="-206375" eaLnBrk="0" hangingPunct="0">
                <a:defRPr sz="2000">
                  <a:solidFill>
                    <a:schemeClr val="tx1"/>
                  </a:solidFill>
                  <a:latin typeface="Arial" charset="0"/>
                </a:defRPr>
              </a:lvl4pPr>
              <a:lvl5pPr marL="1846263" indent="-204788" eaLnBrk="0" hangingPunct="0">
                <a:defRPr sz="2000">
                  <a:solidFill>
                    <a:schemeClr val="tx1"/>
                  </a:solidFill>
                  <a:latin typeface="Arial" charset="0"/>
                </a:defRPr>
              </a:lvl5pPr>
              <a:lvl6pPr marL="2303463" indent="-204788" eaLnBrk="0" fontAlgn="base" hangingPunct="0">
                <a:spcBef>
                  <a:spcPct val="0"/>
                </a:spcBef>
                <a:spcAft>
                  <a:spcPct val="0"/>
                </a:spcAft>
                <a:defRPr sz="2000">
                  <a:solidFill>
                    <a:schemeClr val="tx1"/>
                  </a:solidFill>
                  <a:latin typeface="Arial" charset="0"/>
                </a:defRPr>
              </a:lvl6pPr>
              <a:lvl7pPr marL="2760663" indent="-204788" eaLnBrk="0" fontAlgn="base" hangingPunct="0">
                <a:spcBef>
                  <a:spcPct val="0"/>
                </a:spcBef>
                <a:spcAft>
                  <a:spcPct val="0"/>
                </a:spcAft>
                <a:defRPr sz="2000">
                  <a:solidFill>
                    <a:schemeClr val="tx1"/>
                  </a:solidFill>
                  <a:latin typeface="Arial" charset="0"/>
                </a:defRPr>
              </a:lvl7pPr>
              <a:lvl8pPr marL="3217863" indent="-204788" eaLnBrk="0" fontAlgn="base" hangingPunct="0">
                <a:spcBef>
                  <a:spcPct val="0"/>
                </a:spcBef>
                <a:spcAft>
                  <a:spcPct val="0"/>
                </a:spcAft>
                <a:defRPr sz="2000">
                  <a:solidFill>
                    <a:schemeClr val="tx1"/>
                  </a:solidFill>
                  <a:latin typeface="Arial" charset="0"/>
                </a:defRPr>
              </a:lvl8pPr>
              <a:lvl9pPr marL="3675063" indent="-204788" eaLnBrk="0" fontAlgn="base" hangingPunct="0">
                <a:spcBef>
                  <a:spcPct val="0"/>
                </a:spcBef>
                <a:spcAft>
                  <a:spcPct val="0"/>
                </a:spcAft>
                <a:defRPr sz="2000">
                  <a:solidFill>
                    <a:schemeClr val="tx1"/>
                  </a:solidFill>
                  <a:latin typeface="Arial" charset="0"/>
                </a:defRPr>
              </a:lvl9pPr>
            </a:lstStyle>
            <a:p>
              <a:pPr eaLnBrk="1" hangingPunct="1">
                <a:lnSpc>
                  <a:spcPct val="85000"/>
                </a:lnSpc>
              </a:pPr>
              <a:r>
                <a:rPr lang="en-GB" sz="1400" dirty="0" smtClean="0">
                  <a:solidFill>
                    <a:schemeClr val="tx1">
                      <a:lumMod val="50000"/>
                      <a:lumOff val="50000"/>
                    </a:schemeClr>
                  </a:solidFill>
                </a:rPr>
                <a:t>Food service</a:t>
              </a:r>
            </a:p>
            <a:p>
              <a:pPr eaLnBrk="1" hangingPunct="1">
                <a:lnSpc>
                  <a:spcPct val="85000"/>
                </a:lnSpc>
              </a:pPr>
              <a:r>
                <a:rPr lang="en-GB" sz="1100" i="1" dirty="0" smtClean="0">
                  <a:solidFill>
                    <a:schemeClr val="tx1">
                      <a:lumMod val="50000"/>
                      <a:lumOff val="50000"/>
                    </a:schemeClr>
                  </a:solidFill>
                </a:rPr>
                <a:t>hygiene &amp; style</a:t>
              </a:r>
              <a:endParaRPr lang="en-GB" sz="1100" i="1" dirty="0">
                <a:solidFill>
                  <a:schemeClr val="tx1">
                    <a:lumMod val="50000"/>
                    <a:lumOff val="50000"/>
                  </a:schemeClr>
                </a:solidFill>
              </a:endParaRPr>
            </a:p>
          </p:txBody>
        </p:sp>
        <p:sp>
          <p:nvSpPr>
            <p:cNvPr id="666631" name="Text Box 7"/>
            <p:cNvSpPr txBox="1">
              <a:spLocks noChangeArrowheads="1"/>
            </p:cNvSpPr>
            <p:nvPr/>
          </p:nvSpPr>
          <p:spPr bwMode="auto">
            <a:xfrm>
              <a:off x="5028" y="3229"/>
              <a:ext cx="1142" cy="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eaLnBrk="0" hangingPunct="0">
                <a:defRPr sz="2000">
                  <a:solidFill>
                    <a:schemeClr val="tx1"/>
                  </a:solidFill>
                  <a:latin typeface="Arial" charset="0"/>
                </a:defRPr>
              </a:lvl1pPr>
              <a:lvl2pPr marL="666750" indent="-257175" eaLnBrk="0" hangingPunct="0">
                <a:defRPr sz="2000">
                  <a:solidFill>
                    <a:schemeClr val="tx1"/>
                  </a:solidFill>
                  <a:latin typeface="Arial" charset="0"/>
                </a:defRPr>
              </a:lvl2pPr>
              <a:lvl3pPr marL="1025525" indent="-204788" eaLnBrk="0" hangingPunct="0">
                <a:defRPr sz="2000">
                  <a:solidFill>
                    <a:schemeClr val="tx1"/>
                  </a:solidFill>
                  <a:latin typeface="Arial" charset="0"/>
                </a:defRPr>
              </a:lvl3pPr>
              <a:lvl4pPr marL="1436688" indent="-206375" eaLnBrk="0" hangingPunct="0">
                <a:defRPr sz="2000">
                  <a:solidFill>
                    <a:schemeClr val="tx1"/>
                  </a:solidFill>
                  <a:latin typeface="Arial" charset="0"/>
                </a:defRPr>
              </a:lvl4pPr>
              <a:lvl5pPr marL="1846263" indent="-204788" eaLnBrk="0" hangingPunct="0">
                <a:defRPr sz="2000">
                  <a:solidFill>
                    <a:schemeClr val="tx1"/>
                  </a:solidFill>
                  <a:latin typeface="Arial" charset="0"/>
                </a:defRPr>
              </a:lvl5pPr>
              <a:lvl6pPr marL="2303463" indent="-204788" eaLnBrk="0" fontAlgn="base" hangingPunct="0">
                <a:spcBef>
                  <a:spcPct val="0"/>
                </a:spcBef>
                <a:spcAft>
                  <a:spcPct val="0"/>
                </a:spcAft>
                <a:defRPr sz="2000">
                  <a:solidFill>
                    <a:schemeClr val="tx1"/>
                  </a:solidFill>
                  <a:latin typeface="Arial" charset="0"/>
                </a:defRPr>
              </a:lvl6pPr>
              <a:lvl7pPr marL="2760663" indent="-204788" eaLnBrk="0" fontAlgn="base" hangingPunct="0">
                <a:spcBef>
                  <a:spcPct val="0"/>
                </a:spcBef>
                <a:spcAft>
                  <a:spcPct val="0"/>
                </a:spcAft>
                <a:defRPr sz="2000">
                  <a:solidFill>
                    <a:schemeClr val="tx1"/>
                  </a:solidFill>
                  <a:latin typeface="Arial" charset="0"/>
                </a:defRPr>
              </a:lvl7pPr>
              <a:lvl8pPr marL="3217863" indent="-204788" eaLnBrk="0" fontAlgn="base" hangingPunct="0">
                <a:spcBef>
                  <a:spcPct val="0"/>
                </a:spcBef>
                <a:spcAft>
                  <a:spcPct val="0"/>
                </a:spcAft>
                <a:defRPr sz="2000">
                  <a:solidFill>
                    <a:schemeClr val="tx1"/>
                  </a:solidFill>
                  <a:latin typeface="Arial" charset="0"/>
                </a:defRPr>
              </a:lvl8pPr>
              <a:lvl9pPr marL="3675063" indent="-204788" eaLnBrk="0" fontAlgn="base" hangingPunct="0">
                <a:spcBef>
                  <a:spcPct val="0"/>
                </a:spcBef>
                <a:spcAft>
                  <a:spcPct val="0"/>
                </a:spcAft>
                <a:defRPr sz="2000">
                  <a:solidFill>
                    <a:schemeClr val="tx1"/>
                  </a:solidFill>
                  <a:latin typeface="Arial" charset="0"/>
                </a:defRPr>
              </a:lvl9pPr>
            </a:lstStyle>
            <a:p>
              <a:pPr eaLnBrk="1" hangingPunct="1">
                <a:lnSpc>
                  <a:spcPct val="85000"/>
                </a:lnSpc>
              </a:pPr>
              <a:r>
                <a:rPr lang="en-GB" sz="1400" dirty="0" smtClean="0">
                  <a:solidFill>
                    <a:schemeClr val="tx1">
                      <a:lumMod val="50000"/>
                      <a:lumOff val="50000"/>
                    </a:schemeClr>
                  </a:solidFill>
                </a:rPr>
                <a:t>Refrigeration</a:t>
              </a:r>
            </a:p>
            <a:p>
              <a:pPr eaLnBrk="1" hangingPunct="1">
                <a:lnSpc>
                  <a:spcPct val="85000"/>
                </a:lnSpc>
              </a:pPr>
              <a:r>
                <a:rPr lang="en-GB" sz="1100" i="1" dirty="0" smtClean="0">
                  <a:solidFill>
                    <a:schemeClr val="tx1">
                      <a:lumMod val="50000"/>
                      <a:lumOff val="50000"/>
                    </a:schemeClr>
                  </a:solidFill>
                </a:rPr>
                <a:t>cost effective &amp;</a:t>
              </a:r>
            </a:p>
            <a:p>
              <a:pPr eaLnBrk="1" hangingPunct="1">
                <a:lnSpc>
                  <a:spcPct val="85000"/>
                </a:lnSpc>
              </a:pPr>
              <a:r>
                <a:rPr lang="en-GB" sz="1100" i="1" dirty="0" smtClean="0">
                  <a:solidFill>
                    <a:schemeClr val="tx1">
                      <a:lumMod val="50000"/>
                      <a:lumOff val="50000"/>
                    </a:schemeClr>
                  </a:solidFill>
                </a:rPr>
                <a:t>environmentally friendly</a:t>
              </a:r>
              <a:endParaRPr lang="en-GB" sz="1100" i="1" dirty="0">
                <a:solidFill>
                  <a:schemeClr val="tx1">
                    <a:lumMod val="50000"/>
                    <a:lumOff val="50000"/>
                  </a:schemeClr>
                </a:solidFill>
              </a:endParaRPr>
            </a:p>
          </p:txBody>
        </p:sp>
        <p:sp>
          <p:nvSpPr>
            <p:cNvPr id="666632" name="Line 8"/>
            <p:cNvSpPr>
              <a:spLocks noChangeShapeType="1"/>
            </p:cNvSpPr>
            <p:nvPr/>
          </p:nvSpPr>
          <p:spPr bwMode="auto">
            <a:xfrm flipV="1">
              <a:off x="5567" y="2790"/>
              <a:ext cx="0" cy="404"/>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sz="1400" dirty="0">
                <a:solidFill>
                  <a:schemeClr val="tx1">
                    <a:lumMod val="50000"/>
                    <a:lumOff val="50000"/>
                  </a:schemeClr>
                </a:solidFill>
              </a:endParaRPr>
            </a:p>
          </p:txBody>
        </p:sp>
      </p:grpSp>
      <p:grpSp>
        <p:nvGrpSpPr>
          <p:cNvPr id="868361" name="Group 9"/>
          <p:cNvGrpSpPr>
            <a:grpSpLocks/>
          </p:cNvGrpSpPr>
          <p:nvPr/>
        </p:nvGrpSpPr>
        <p:grpSpPr bwMode="auto">
          <a:xfrm>
            <a:off x="627063" y="1373188"/>
            <a:ext cx="2446193" cy="4337431"/>
            <a:chOff x="435" y="980"/>
            <a:chExt cx="1695" cy="3097"/>
          </a:xfrm>
        </p:grpSpPr>
        <p:pic>
          <p:nvPicPr>
            <p:cNvPr id="6666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 y="1935"/>
              <a:ext cx="1392" cy="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635" name="Text Box 11"/>
            <p:cNvSpPr txBox="1">
              <a:spLocks noChangeArrowheads="1"/>
            </p:cNvSpPr>
            <p:nvPr/>
          </p:nvSpPr>
          <p:spPr bwMode="auto">
            <a:xfrm>
              <a:off x="435" y="980"/>
              <a:ext cx="982"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eaLnBrk="0" hangingPunct="0">
                <a:defRPr sz="2000">
                  <a:solidFill>
                    <a:schemeClr val="tx1"/>
                  </a:solidFill>
                  <a:latin typeface="Arial" charset="0"/>
                </a:defRPr>
              </a:lvl1pPr>
              <a:lvl2pPr marL="666750" indent="-257175" eaLnBrk="0" hangingPunct="0">
                <a:defRPr sz="2000">
                  <a:solidFill>
                    <a:schemeClr val="tx1"/>
                  </a:solidFill>
                  <a:latin typeface="Arial" charset="0"/>
                </a:defRPr>
              </a:lvl2pPr>
              <a:lvl3pPr marL="1025525" indent="-204788" eaLnBrk="0" hangingPunct="0">
                <a:defRPr sz="2000">
                  <a:solidFill>
                    <a:schemeClr val="tx1"/>
                  </a:solidFill>
                  <a:latin typeface="Arial" charset="0"/>
                </a:defRPr>
              </a:lvl3pPr>
              <a:lvl4pPr marL="1436688" indent="-206375" eaLnBrk="0" hangingPunct="0">
                <a:defRPr sz="2000">
                  <a:solidFill>
                    <a:schemeClr val="tx1"/>
                  </a:solidFill>
                  <a:latin typeface="Arial" charset="0"/>
                </a:defRPr>
              </a:lvl4pPr>
              <a:lvl5pPr marL="1846263" indent="-204788" eaLnBrk="0" hangingPunct="0">
                <a:defRPr sz="2000">
                  <a:solidFill>
                    <a:schemeClr val="tx1"/>
                  </a:solidFill>
                  <a:latin typeface="Arial" charset="0"/>
                </a:defRPr>
              </a:lvl5pPr>
              <a:lvl6pPr marL="2303463" indent="-204788" eaLnBrk="0" fontAlgn="base" hangingPunct="0">
                <a:spcBef>
                  <a:spcPct val="0"/>
                </a:spcBef>
                <a:spcAft>
                  <a:spcPct val="0"/>
                </a:spcAft>
                <a:defRPr sz="2000">
                  <a:solidFill>
                    <a:schemeClr val="tx1"/>
                  </a:solidFill>
                  <a:latin typeface="Arial" charset="0"/>
                </a:defRPr>
              </a:lvl6pPr>
              <a:lvl7pPr marL="2760663" indent="-204788" eaLnBrk="0" fontAlgn="base" hangingPunct="0">
                <a:spcBef>
                  <a:spcPct val="0"/>
                </a:spcBef>
                <a:spcAft>
                  <a:spcPct val="0"/>
                </a:spcAft>
                <a:defRPr sz="2000">
                  <a:solidFill>
                    <a:schemeClr val="tx1"/>
                  </a:solidFill>
                  <a:latin typeface="Arial" charset="0"/>
                </a:defRPr>
              </a:lvl7pPr>
              <a:lvl8pPr marL="3217863" indent="-204788" eaLnBrk="0" fontAlgn="base" hangingPunct="0">
                <a:spcBef>
                  <a:spcPct val="0"/>
                </a:spcBef>
                <a:spcAft>
                  <a:spcPct val="0"/>
                </a:spcAft>
                <a:defRPr sz="2000">
                  <a:solidFill>
                    <a:schemeClr val="tx1"/>
                  </a:solidFill>
                  <a:latin typeface="Arial" charset="0"/>
                </a:defRPr>
              </a:lvl8pPr>
              <a:lvl9pPr marL="3675063" indent="-204788" eaLnBrk="0" fontAlgn="base" hangingPunct="0">
                <a:spcBef>
                  <a:spcPct val="0"/>
                </a:spcBef>
                <a:spcAft>
                  <a:spcPct val="0"/>
                </a:spcAft>
                <a:defRPr sz="2000">
                  <a:solidFill>
                    <a:schemeClr val="tx1"/>
                  </a:solidFill>
                  <a:latin typeface="Arial" charset="0"/>
                </a:defRPr>
              </a:lvl9pPr>
            </a:lstStyle>
            <a:p>
              <a:pPr eaLnBrk="1" hangingPunct="1">
                <a:lnSpc>
                  <a:spcPct val="85000"/>
                </a:lnSpc>
              </a:pPr>
              <a:r>
                <a:rPr lang="en-GB" sz="1400" dirty="0" smtClean="0">
                  <a:solidFill>
                    <a:schemeClr val="tx1">
                      <a:lumMod val="50000"/>
                      <a:lumOff val="50000"/>
                    </a:schemeClr>
                  </a:solidFill>
                </a:rPr>
                <a:t>Food Ingredient</a:t>
              </a:r>
            </a:p>
            <a:p>
              <a:pPr eaLnBrk="1" hangingPunct="1">
                <a:lnSpc>
                  <a:spcPct val="85000"/>
                </a:lnSpc>
              </a:pPr>
              <a:r>
                <a:rPr lang="en-GB" sz="1100" i="1" dirty="0" smtClean="0">
                  <a:solidFill>
                    <a:schemeClr val="tx1">
                      <a:lumMod val="50000"/>
                      <a:lumOff val="50000"/>
                    </a:schemeClr>
                  </a:solidFill>
                </a:rPr>
                <a:t>soy protein</a:t>
              </a:r>
              <a:endParaRPr lang="en-GB" sz="1100" i="1" dirty="0">
                <a:solidFill>
                  <a:schemeClr val="tx1">
                    <a:lumMod val="50000"/>
                    <a:lumOff val="50000"/>
                  </a:schemeClr>
                </a:solidFill>
              </a:endParaRPr>
            </a:p>
          </p:txBody>
        </p:sp>
        <p:sp>
          <p:nvSpPr>
            <p:cNvPr id="666636" name="Text Box 12"/>
            <p:cNvSpPr txBox="1">
              <a:spLocks noChangeArrowheads="1"/>
            </p:cNvSpPr>
            <p:nvPr/>
          </p:nvSpPr>
          <p:spPr bwMode="auto">
            <a:xfrm>
              <a:off x="1194" y="1206"/>
              <a:ext cx="936"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eaLnBrk="0" hangingPunct="0">
                <a:defRPr sz="2000">
                  <a:solidFill>
                    <a:schemeClr val="tx1"/>
                  </a:solidFill>
                  <a:latin typeface="Arial" charset="0"/>
                </a:defRPr>
              </a:lvl1pPr>
              <a:lvl2pPr marL="666750" indent="-257175" eaLnBrk="0" hangingPunct="0">
                <a:defRPr sz="2000">
                  <a:solidFill>
                    <a:schemeClr val="tx1"/>
                  </a:solidFill>
                  <a:latin typeface="Arial" charset="0"/>
                </a:defRPr>
              </a:lvl2pPr>
              <a:lvl3pPr marL="1025525" indent="-204788" eaLnBrk="0" hangingPunct="0">
                <a:defRPr sz="2000">
                  <a:solidFill>
                    <a:schemeClr val="tx1"/>
                  </a:solidFill>
                  <a:latin typeface="Arial" charset="0"/>
                </a:defRPr>
              </a:lvl3pPr>
              <a:lvl4pPr marL="1436688" indent="-206375" eaLnBrk="0" hangingPunct="0">
                <a:defRPr sz="2000">
                  <a:solidFill>
                    <a:schemeClr val="tx1"/>
                  </a:solidFill>
                  <a:latin typeface="Arial" charset="0"/>
                </a:defRPr>
              </a:lvl4pPr>
              <a:lvl5pPr marL="1846263" indent="-204788" eaLnBrk="0" hangingPunct="0">
                <a:defRPr sz="2000">
                  <a:solidFill>
                    <a:schemeClr val="tx1"/>
                  </a:solidFill>
                  <a:latin typeface="Arial" charset="0"/>
                </a:defRPr>
              </a:lvl5pPr>
              <a:lvl6pPr marL="2303463" indent="-204788" eaLnBrk="0" fontAlgn="base" hangingPunct="0">
                <a:spcBef>
                  <a:spcPct val="0"/>
                </a:spcBef>
                <a:spcAft>
                  <a:spcPct val="0"/>
                </a:spcAft>
                <a:defRPr sz="2000">
                  <a:solidFill>
                    <a:schemeClr val="tx1"/>
                  </a:solidFill>
                  <a:latin typeface="Arial" charset="0"/>
                </a:defRPr>
              </a:lvl6pPr>
              <a:lvl7pPr marL="2760663" indent="-204788" eaLnBrk="0" fontAlgn="base" hangingPunct="0">
                <a:spcBef>
                  <a:spcPct val="0"/>
                </a:spcBef>
                <a:spcAft>
                  <a:spcPct val="0"/>
                </a:spcAft>
                <a:defRPr sz="2000">
                  <a:solidFill>
                    <a:schemeClr val="tx1"/>
                  </a:solidFill>
                  <a:latin typeface="Arial" charset="0"/>
                </a:defRPr>
              </a:lvl7pPr>
              <a:lvl8pPr marL="3217863" indent="-204788" eaLnBrk="0" fontAlgn="base" hangingPunct="0">
                <a:spcBef>
                  <a:spcPct val="0"/>
                </a:spcBef>
                <a:spcAft>
                  <a:spcPct val="0"/>
                </a:spcAft>
                <a:defRPr sz="2000">
                  <a:solidFill>
                    <a:schemeClr val="tx1"/>
                  </a:solidFill>
                  <a:latin typeface="Arial" charset="0"/>
                </a:defRPr>
              </a:lvl8pPr>
              <a:lvl9pPr marL="3675063" indent="-204788" eaLnBrk="0" fontAlgn="base" hangingPunct="0">
                <a:spcBef>
                  <a:spcPct val="0"/>
                </a:spcBef>
                <a:spcAft>
                  <a:spcPct val="0"/>
                </a:spcAft>
                <a:defRPr sz="2000">
                  <a:solidFill>
                    <a:schemeClr val="tx1"/>
                  </a:solidFill>
                  <a:latin typeface="Arial" charset="0"/>
                </a:defRPr>
              </a:lvl9pPr>
            </a:lstStyle>
            <a:p>
              <a:pPr eaLnBrk="1" hangingPunct="1">
                <a:lnSpc>
                  <a:spcPct val="85000"/>
                </a:lnSpc>
              </a:pPr>
              <a:r>
                <a:rPr lang="en-GB" sz="1400" dirty="0" smtClean="0">
                  <a:solidFill>
                    <a:schemeClr val="tx1">
                      <a:lumMod val="50000"/>
                      <a:lumOff val="50000"/>
                    </a:schemeClr>
                  </a:solidFill>
                </a:rPr>
                <a:t>Animal Health </a:t>
              </a:r>
            </a:p>
            <a:p>
              <a:pPr eaLnBrk="1" hangingPunct="1">
                <a:lnSpc>
                  <a:spcPct val="85000"/>
                </a:lnSpc>
              </a:pPr>
              <a:r>
                <a:rPr lang="en-GB" sz="1400" dirty="0" smtClean="0">
                  <a:solidFill>
                    <a:schemeClr val="tx1">
                      <a:lumMod val="50000"/>
                      <a:lumOff val="50000"/>
                    </a:schemeClr>
                  </a:solidFill>
                </a:rPr>
                <a:t>Solutions</a:t>
              </a:r>
            </a:p>
            <a:p>
              <a:pPr eaLnBrk="1" hangingPunct="1">
                <a:lnSpc>
                  <a:spcPct val="85000"/>
                </a:lnSpc>
              </a:pPr>
              <a:r>
                <a:rPr lang="en-GB" sz="1100" i="1" dirty="0" smtClean="0">
                  <a:solidFill>
                    <a:schemeClr val="tx1">
                      <a:lumMod val="50000"/>
                      <a:lumOff val="50000"/>
                    </a:schemeClr>
                  </a:solidFill>
                </a:rPr>
                <a:t>disease prevention</a:t>
              </a:r>
              <a:endParaRPr lang="en-GB" sz="1100" i="1" dirty="0">
                <a:solidFill>
                  <a:schemeClr val="tx1">
                    <a:lumMod val="50000"/>
                    <a:lumOff val="50000"/>
                  </a:schemeClr>
                </a:solidFill>
              </a:endParaRPr>
            </a:p>
          </p:txBody>
        </p:sp>
        <p:sp>
          <p:nvSpPr>
            <p:cNvPr id="666637" name="Text Box 13"/>
            <p:cNvSpPr txBox="1">
              <a:spLocks noChangeArrowheads="1"/>
            </p:cNvSpPr>
            <p:nvPr/>
          </p:nvSpPr>
          <p:spPr bwMode="auto">
            <a:xfrm>
              <a:off x="743" y="3229"/>
              <a:ext cx="101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eaLnBrk="0" hangingPunct="0">
                <a:defRPr sz="2000">
                  <a:solidFill>
                    <a:schemeClr val="tx1"/>
                  </a:solidFill>
                  <a:latin typeface="Arial" charset="0"/>
                </a:defRPr>
              </a:lvl1pPr>
              <a:lvl2pPr marL="666750" indent="-257175" eaLnBrk="0" hangingPunct="0">
                <a:defRPr sz="2000">
                  <a:solidFill>
                    <a:schemeClr val="tx1"/>
                  </a:solidFill>
                  <a:latin typeface="Arial" charset="0"/>
                </a:defRPr>
              </a:lvl2pPr>
              <a:lvl3pPr marL="1025525" indent="-204788" eaLnBrk="0" hangingPunct="0">
                <a:defRPr sz="2000">
                  <a:solidFill>
                    <a:schemeClr val="tx1"/>
                  </a:solidFill>
                  <a:latin typeface="Arial" charset="0"/>
                </a:defRPr>
              </a:lvl3pPr>
              <a:lvl4pPr marL="1436688" indent="-206375" eaLnBrk="0" hangingPunct="0">
                <a:defRPr sz="2000">
                  <a:solidFill>
                    <a:schemeClr val="tx1"/>
                  </a:solidFill>
                  <a:latin typeface="Arial" charset="0"/>
                </a:defRPr>
              </a:lvl4pPr>
              <a:lvl5pPr marL="1846263" indent="-204788" eaLnBrk="0" hangingPunct="0">
                <a:defRPr sz="2000">
                  <a:solidFill>
                    <a:schemeClr val="tx1"/>
                  </a:solidFill>
                  <a:latin typeface="Arial" charset="0"/>
                </a:defRPr>
              </a:lvl5pPr>
              <a:lvl6pPr marL="2303463" indent="-204788" eaLnBrk="0" fontAlgn="base" hangingPunct="0">
                <a:spcBef>
                  <a:spcPct val="0"/>
                </a:spcBef>
                <a:spcAft>
                  <a:spcPct val="0"/>
                </a:spcAft>
                <a:defRPr sz="2000">
                  <a:solidFill>
                    <a:schemeClr val="tx1"/>
                  </a:solidFill>
                  <a:latin typeface="Arial" charset="0"/>
                </a:defRPr>
              </a:lvl6pPr>
              <a:lvl7pPr marL="2760663" indent="-204788" eaLnBrk="0" fontAlgn="base" hangingPunct="0">
                <a:spcBef>
                  <a:spcPct val="0"/>
                </a:spcBef>
                <a:spcAft>
                  <a:spcPct val="0"/>
                </a:spcAft>
                <a:defRPr sz="2000">
                  <a:solidFill>
                    <a:schemeClr val="tx1"/>
                  </a:solidFill>
                  <a:latin typeface="Arial" charset="0"/>
                </a:defRPr>
              </a:lvl7pPr>
              <a:lvl8pPr marL="3217863" indent="-204788" eaLnBrk="0" fontAlgn="base" hangingPunct="0">
                <a:spcBef>
                  <a:spcPct val="0"/>
                </a:spcBef>
                <a:spcAft>
                  <a:spcPct val="0"/>
                </a:spcAft>
                <a:defRPr sz="2000">
                  <a:solidFill>
                    <a:schemeClr val="tx1"/>
                  </a:solidFill>
                  <a:latin typeface="Arial" charset="0"/>
                </a:defRPr>
              </a:lvl8pPr>
              <a:lvl9pPr marL="3675063" indent="-204788" eaLnBrk="0" fontAlgn="base" hangingPunct="0">
                <a:spcBef>
                  <a:spcPct val="0"/>
                </a:spcBef>
                <a:spcAft>
                  <a:spcPct val="0"/>
                </a:spcAft>
                <a:defRPr sz="2000">
                  <a:solidFill>
                    <a:schemeClr val="tx1"/>
                  </a:solidFill>
                  <a:latin typeface="Arial" charset="0"/>
                </a:defRPr>
              </a:lvl9pPr>
            </a:lstStyle>
            <a:p>
              <a:pPr eaLnBrk="1" hangingPunct="1">
                <a:lnSpc>
                  <a:spcPct val="85000"/>
                </a:lnSpc>
              </a:pPr>
              <a:r>
                <a:rPr lang="en-GB" sz="1400" dirty="0" smtClean="0">
                  <a:solidFill>
                    <a:schemeClr val="tx1">
                      <a:lumMod val="50000"/>
                      <a:lumOff val="50000"/>
                    </a:schemeClr>
                  </a:solidFill>
                </a:rPr>
                <a:t>Crop Protection </a:t>
              </a:r>
            </a:p>
            <a:p>
              <a:pPr eaLnBrk="1" hangingPunct="1">
                <a:lnSpc>
                  <a:spcPct val="85000"/>
                </a:lnSpc>
              </a:pPr>
              <a:r>
                <a:rPr lang="en-GB" sz="1100" i="1" dirty="0" smtClean="0">
                  <a:solidFill>
                    <a:schemeClr val="tx1">
                      <a:lumMod val="50000"/>
                      <a:lumOff val="50000"/>
                    </a:schemeClr>
                  </a:solidFill>
                </a:rPr>
                <a:t>optimal yield</a:t>
              </a:r>
              <a:endParaRPr lang="en-GB" sz="1100" i="1" dirty="0">
                <a:solidFill>
                  <a:schemeClr val="tx1">
                    <a:lumMod val="50000"/>
                    <a:lumOff val="50000"/>
                  </a:schemeClr>
                </a:solidFill>
              </a:endParaRPr>
            </a:p>
          </p:txBody>
        </p:sp>
        <p:sp>
          <p:nvSpPr>
            <p:cNvPr id="666638" name="Line 14"/>
            <p:cNvSpPr>
              <a:spLocks noChangeShapeType="1"/>
            </p:cNvSpPr>
            <p:nvPr/>
          </p:nvSpPr>
          <p:spPr bwMode="auto">
            <a:xfrm>
              <a:off x="573" y="2809"/>
              <a:ext cx="0" cy="1020"/>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en-GB" sz="1400" dirty="0">
                <a:solidFill>
                  <a:schemeClr val="tx1">
                    <a:lumMod val="50000"/>
                    <a:lumOff val="50000"/>
                  </a:schemeClr>
                </a:solidFill>
              </a:endParaRPr>
            </a:p>
          </p:txBody>
        </p:sp>
        <p:sp>
          <p:nvSpPr>
            <p:cNvPr id="666639" name="Text Box 15"/>
            <p:cNvSpPr txBox="1">
              <a:spLocks noChangeArrowheads="1"/>
            </p:cNvSpPr>
            <p:nvPr/>
          </p:nvSpPr>
          <p:spPr bwMode="auto">
            <a:xfrm>
              <a:off x="435" y="3887"/>
              <a:ext cx="46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eaLnBrk="0" hangingPunct="0">
                <a:defRPr sz="2000">
                  <a:solidFill>
                    <a:schemeClr val="tx1"/>
                  </a:solidFill>
                  <a:latin typeface="Arial" charset="0"/>
                </a:defRPr>
              </a:lvl1pPr>
              <a:lvl2pPr marL="666750" indent="-257175" eaLnBrk="0" hangingPunct="0">
                <a:defRPr sz="2000">
                  <a:solidFill>
                    <a:schemeClr val="tx1"/>
                  </a:solidFill>
                  <a:latin typeface="Arial" charset="0"/>
                </a:defRPr>
              </a:lvl2pPr>
              <a:lvl3pPr marL="1025525" indent="-204788" eaLnBrk="0" hangingPunct="0">
                <a:defRPr sz="2000">
                  <a:solidFill>
                    <a:schemeClr val="tx1"/>
                  </a:solidFill>
                  <a:latin typeface="Arial" charset="0"/>
                </a:defRPr>
              </a:lvl3pPr>
              <a:lvl4pPr marL="1436688" indent="-206375" eaLnBrk="0" hangingPunct="0">
                <a:defRPr sz="2000">
                  <a:solidFill>
                    <a:schemeClr val="tx1"/>
                  </a:solidFill>
                  <a:latin typeface="Arial" charset="0"/>
                </a:defRPr>
              </a:lvl4pPr>
              <a:lvl5pPr marL="1846263" indent="-204788" eaLnBrk="0" hangingPunct="0">
                <a:defRPr sz="2000">
                  <a:solidFill>
                    <a:schemeClr val="tx1"/>
                  </a:solidFill>
                  <a:latin typeface="Arial" charset="0"/>
                </a:defRPr>
              </a:lvl5pPr>
              <a:lvl6pPr marL="2303463" indent="-204788" eaLnBrk="0" fontAlgn="base" hangingPunct="0">
                <a:spcBef>
                  <a:spcPct val="0"/>
                </a:spcBef>
                <a:spcAft>
                  <a:spcPct val="0"/>
                </a:spcAft>
                <a:defRPr sz="2000">
                  <a:solidFill>
                    <a:schemeClr val="tx1"/>
                  </a:solidFill>
                  <a:latin typeface="Arial" charset="0"/>
                </a:defRPr>
              </a:lvl6pPr>
              <a:lvl7pPr marL="2760663" indent="-204788" eaLnBrk="0" fontAlgn="base" hangingPunct="0">
                <a:spcBef>
                  <a:spcPct val="0"/>
                </a:spcBef>
                <a:spcAft>
                  <a:spcPct val="0"/>
                </a:spcAft>
                <a:defRPr sz="2000">
                  <a:solidFill>
                    <a:schemeClr val="tx1"/>
                  </a:solidFill>
                  <a:latin typeface="Arial" charset="0"/>
                </a:defRPr>
              </a:lvl7pPr>
              <a:lvl8pPr marL="3217863" indent="-204788" eaLnBrk="0" fontAlgn="base" hangingPunct="0">
                <a:spcBef>
                  <a:spcPct val="0"/>
                </a:spcBef>
                <a:spcAft>
                  <a:spcPct val="0"/>
                </a:spcAft>
                <a:defRPr sz="2000">
                  <a:solidFill>
                    <a:schemeClr val="tx1"/>
                  </a:solidFill>
                  <a:latin typeface="Arial" charset="0"/>
                </a:defRPr>
              </a:lvl8pPr>
              <a:lvl9pPr marL="3675063" indent="-204788" eaLnBrk="0" fontAlgn="base" hangingPunct="0">
                <a:spcBef>
                  <a:spcPct val="0"/>
                </a:spcBef>
                <a:spcAft>
                  <a:spcPct val="0"/>
                </a:spcAft>
                <a:defRPr sz="2000">
                  <a:solidFill>
                    <a:schemeClr val="tx1"/>
                  </a:solidFill>
                  <a:latin typeface="Arial" charset="0"/>
                </a:defRPr>
              </a:lvl9pPr>
            </a:lstStyle>
            <a:p>
              <a:pPr eaLnBrk="1" hangingPunct="1">
                <a:lnSpc>
                  <a:spcPct val="85000"/>
                </a:lnSpc>
              </a:pPr>
              <a:r>
                <a:rPr lang="en-GB" sz="1400" dirty="0" smtClean="0">
                  <a:solidFill>
                    <a:schemeClr val="tx1">
                      <a:lumMod val="50000"/>
                      <a:lumOff val="50000"/>
                    </a:schemeClr>
                  </a:solidFill>
                </a:rPr>
                <a:t>Seeds</a:t>
              </a:r>
              <a:endParaRPr lang="en-GB" sz="1100" i="1" dirty="0">
                <a:solidFill>
                  <a:schemeClr val="tx1">
                    <a:lumMod val="50000"/>
                    <a:lumOff val="50000"/>
                  </a:schemeClr>
                </a:solidFill>
              </a:endParaRPr>
            </a:p>
          </p:txBody>
        </p:sp>
        <p:sp>
          <p:nvSpPr>
            <p:cNvPr id="666640" name="Line 16"/>
            <p:cNvSpPr>
              <a:spLocks noChangeShapeType="1"/>
            </p:cNvSpPr>
            <p:nvPr/>
          </p:nvSpPr>
          <p:spPr bwMode="auto">
            <a:xfrm>
              <a:off x="775" y="1307"/>
              <a:ext cx="0" cy="757"/>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sz="1400" dirty="0">
                <a:solidFill>
                  <a:schemeClr val="tx1">
                    <a:lumMod val="50000"/>
                    <a:lumOff val="50000"/>
                  </a:schemeClr>
                </a:solidFill>
              </a:endParaRPr>
            </a:p>
          </p:txBody>
        </p:sp>
        <p:sp>
          <p:nvSpPr>
            <p:cNvPr id="666641" name="Line 17"/>
            <p:cNvSpPr>
              <a:spLocks noChangeShapeType="1"/>
            </p:cNvSpPr>
            <p:nvPr/>
          </p:nvSpPr>
          <p:spPr bwMode="auto">
            <a:xfrm flipV="1">
              <a:off x="1499" y="1748"/>
              <a:ext cx="10" cy="57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sz="1400" dirty="0">
                <a:solidFill>
                  <a:schemeClr val="tx1">
                    <a:lumMod val="50000"/>
                    <a:lumOff val="50000"/>
                  </a:schemeClr>
                </a:solidFill>
              </a:endParaRPr>
            </a:p>
          </p:txBody>
        </p:sp>
        <p:sp>
          <p:nvSpPr>
            <p:cNvPr id="666642" name="Line 18"/>
            <p:cNvSpPr>
              <a:spLocks noChangeShapeType="1"/>
            </p:cNvSpPr>
            <p:nvPr/>
          </p:nvSpPr>
          <p:spPr bwMode="auto">
            <a:xfrm>
              <a:off x="1382" y="2790"/>
              <a:ext cx="0" cy="40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GB" sz="1400" dirty="0">
                <a:solidFill>
                  <a:schemeClr val="tx1">
                    <a:lumMod val="50000"/>
                    <a:lumOff val="50000"/>
                  </a:schemeClr>
                </a:solidFill>
              </a:endParaRPr>
            </a:p>
          </p:txBody>
        </p:sp>
      </p:grpSp>
      <p:grpSp>
        <p:nvGrpSpPr>
          <p:cNvPr id="868371" name="Group 19"/>
          <p:cNvGrpSpPr>
            <a:grpSpLocks/>
          </p:cNvGrpSpPr>
          <p:nvPr/>
        </p:nvGrpSpPr>
        <p:grpSpPr bwMode="auto">
          <a:xfrm>
            <a:off x="4935539" y="1673225"/>
            <a:ext cx="2044862" cy="3456429"/>
            <a:chOff x="3420" y="1195"/>
            <a:chExt cx="1417" cy="2467"/>
          </a:xfrm>
        </p:grpSpPr>
        <p:pic>
          <p:nvPicPr>
            <p:cNvPr id="66664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0" y="1935"/>
              <a:ext cx="1417"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645" name="Text Box 21"/>
            <p:cNvSpPr txBox="1">
              <a:spLocks noChangeArrowheads="1"/>
            </p:cNvSpPr>
            <p:nvPr/>
          </p:nvSpPr>
          <p:spPr bwMode="auto">
            <a:xfrm>
              <a:off x="3645" y="1195"/>
              <a:ext cx="111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eaLnBrk="0" hangingPunct="0">
                <a:defRPr sz="2000">
                  <a:solidFill>
                    <a:schemeClr val="tx1"/>
                  </a:solidFill>
                  <a:latin typeface="Arial" charset="0"/>
                </a:defRPr>
              </a:lvl1pPr>
              <a:lvl2pPr marL="666750" indent="-257175" eaLnBrk="0" hangingPunct="0">
                <a:defRPr sz="2000">
                  <a:solidFill>
                    <a:schemeClr val="tx1"/>
                  </a:solidFill>
                  <a:latin typeface="Arial" charset="0"/>
                </a:defRPr>
              </a:lvl2pPr>
              <a:lvl3pPr marL="1025525" indent="-204788" eaLnBrk="0" hangingPunct="0">
                <a:defRPr sz="2000">
                  <a:solidFill>
                    <a:schemeClr val="tx1"/>
                  </a:solidFill>
                  <a:latin typeface="Arial" charset="0"/>
                </a:defRPr>
              </a:lvl3pPr>
              <a:lvl4pPr marL="1436688" indent="-206375" eaLnBrk="0" hangingPunct="0">
                <a:defRPr sz="2000">
                  <a:solidFill>
                    <a:schemeClr val="tx1"/>
                  </a:solidFill>
                  <a:latin typeface="Arial" charset="0"/>
                </a:defRPr>
              </a:lvl4pPr>
              <a:lvl5pPr marL="1846263" indent="-204788" eaLnBrk="0" hangingPunct="0">
                <a:defRPr sz="2000">
                  <a:solidFill>
                    <a:schemeClr val="tx1"/>
                  </a:solidFill>
                  <a:latin typeface="Arial" charset="0"/>
                </a:defRPr>
              </a:lvl5pPr>
              <a:lvl6pPr marL="2303463" indent="-204788" eaLnBrk="0" fontAlgn="base" hangingPunct="0">
                <a:spcBef>
                  <a:spcPct val="0"/>
                </a:spcBef>
                <a:spcAft>
                  <a:spcPct val="0"/>
                </a:spcAft>
                <a:defRPr sz="2000">
                  <a:solidFill>
                    <a:schemeClr val="tx1"/>
                  </a:solidFill>
                  <a:latin typeface="Arial" charset="0"/>
                </a:defRPr>
              </a:lvl6pPr>
              <a:lvl7pPr marL="2760663" indent="-204788" eaLnBrk="0" fontAlgn="base" hangingPunct="0">
                <a:spcBef>
                  <a:spcPct val="0"/>
                </a:spcBef>
                <a:spcAft>
                  <a:spcPct val="0"/>
                </a:spcAft>
                <a:defRPr sz="2000">
                  <a:solidFill>
                    <a:schemeClr val="tx1"/>
                  </a:solidFill>
                  <a:latin typeface="Arial" charset="0"/>
                </a:defRPr>
              </a:lvl7pPr>
              <a:lvl8pPr marL="3217863" indent="-204788" eaLnBrk="0" fontAlgn="base" hangingPunct="0">
                <a:spcBef>
                  <a:spcPct val="0"/>
                </a:spcBef>
                <a:spcAft>
                  <a:spcPct val="0"/>
                </a:spcAft>
                <a:defRPr sz="2000">
                  <a:solidFill>
                    <a:schemeClr val="tx1"/>
                  </a:solidFill>
                  <a:latin typeface="Arial" charset="0"/>
                </a:defRPr>
              </a:lvl8pPr>
              <a:lvl9pPr marL="3675063" indent="-204788" eaLnBrk="0" fontAlgn="base" hangingPunct="0">
                <a:spcBef>
                  <a:spcPct val="0"/>
                </a:spcBef>
                <a:spcAft>
                  <a:spcPct val="0"/>
                </a:spcAft>
                <a:defRPr sz="2000">
                  <a:solidFill>
                    <a:schemeClr val="tx1"/>
                  </a:solidFill>
                  <a:latin typeface="Arial" charset="0"/>
                </a:defRPr>
              </a:lvl9pPr>
            </a:lstStyle>
            <a:p>
              <a:pPr eaLnBrk="1" hangingPunct="1">
                <a:lnSpc>
                  <a:spcPct val="85000"/>
                </a:lnSpc>
              </a:pPr>
              <a:r>
                <a:rPr lang="en-GB" sz="1400" dirty="0" smtClean="0">
                  <a:solidFill>
                    <a:schemeClr val="tx1">
                      <a:lumMod val="50000"/>
                      <a:lumOff val="50000"/>
                    </a:schemeClr>
                  </a:solidFill>
                </a:rPr>
                <a:t>Anti-counterfeiting</a:t>
              </a:r>
            </a:p>
            <a:p>
              <a:pPr eaLnBrk="1" hangingPunct="1">
                <a:lnSpc>
                  <a:spcPct val="85000"/>
                </a:lnSpc>
              </a:pPr>
              <a:r>
                <a:rPr lang="en-GB" sz="1100" i="1" dirty="0" smtClean="0">
                  <a:solidFill>
                    <a:schemeClr val="tx1">
                      <a:lumMod val="50000"/>
                      <a:lumOff val="50000"/>
                    </a:schemeClr>
                  </a:solidFill>
                </a:rPr>
                <a:t>robust &amp; convenient</a:t>
              </a:r>
              <a:endParaRPr lang="en-GB" sz="1100" i="1" dirty="0">
                <a:solidFill>
                  <a:schemeClr val="tx1">
                    <a:lumMod val="50000"/>
                    <a:lumOff val="50000"/>
                  </a:schemeClr>
                </a:solidFill>
              </a:endParaRPr>
            </a:p>
          </p:txBody>
        </p:sp>
        <p:sp>
          <p:nvSpPr>
            <p:cNvPr id="666646" name="Text Box 22"/>
            <p:cNvSpPr txBox="1">
              <a:spLocks noChangeArrowheads="1"/>
            </p:cNvSpPr>
            <p:nvPr/>
          </p:nvSpPr>
          <p:spPr bwMode="auto">
            <a:xfrm>
              <a:off x="3507" y="3229"/>
              <a:ext cx="936"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8" tIns="41025" rIns="82048" bIns="41025">
              <a:spAutoFit/>
            </a:bodyPr>
            <a:lstStyle>
              <a:lvl1pPr eaLnBrk="0" hangingPunct="0">
                <a:defRPr sz="2000">
                  <a:solidFill>
                    <a:schemeClr val="tx1"/>
                  </a:solidFill>
                  <a:latin typeface="Arial" charset="0"/>
                </a:defRPr>
              </a:lvl1pPr>
              <a:lvl2pPr marL="666750" indent="-257175" eaLnBrk="0" hangingPunct="0">
                <a:defRPr sz="2000">
                  <a:solidFill>
                    <a:schemeClr val="tx1"/>
                  </a:solidFill>
                  <a:latin typeface="Arial" charset="0"/>
                </a:defRPr>
              </a:lvl2pPr>
              <a:lvl3pPr marL="1025525" indent="-204788" eaLnBrk="0" hangingPunct="0">
                <a:defRPr sz="2000">
                  <a:solidFill>
                    <a:schemeClr val="tx1"/>
                  </a:solidFill>
                  <a:latin typeface="Arial" charset="0"/>
                </a:defRPr>
              </a:lvl3pPr>
              <a:lvl4pPr marL="1436688" indent="-206375" eaLnBrk="0" hangingPunct="0">
                <a:defRPr sz="2000">
                  <a:solidFill>
                    <a:schemeClr val="tx1"/>
                  </a:solidFill>
                  <a:latin typeface="Arial" charset="0"/>
                </a:defRPr>
              </a:lvl4pPr>
              <a:lvl5pPr marL="1846263" indent="-204788" eaLnBrk="0" hangingPunct="0">
                <a:defRPr sz="2000">
                  <a:solidFill>
                    <a:schemeClr val="tx1"/>
                  </a:solidFill>
                  <a:latin typeface="Arial" charset="0"/>
                </a:defRPr>
              </a:lvl5pPr>
              <a:lvl6pPr marL="2303463" indent="-204788" eaLnBrk="0" fontAlgn="base" hangingPunct="0">
                <a:spcBef>
                  <a:spcPct val="0"/>
                </a:spcBef>
                <a:spcAft>
                  <a:spcPct val="0"/>
                </a:spcAft>
                <a:defRPr sz="2000">
                  <a:solidFill>
                    <a:schemeClr val="tx1"/>
                  </a:solidFill>
                  <a:latin typeface="Arial" charset="0"/>
                </a:defRPr>
              </a:lvl6pPr>
              <a:lvl7pPr marL="2760663" indent="-204788" eaLnBrk="0" fontAlgn="base" hangingPunct="0">
                <a:spcBef>
                  <a:spcPct val="0"/>
                </a:spcBef>
                <a:spcAft>
                  <a:spcPct val="0"/>
                </a:spcAft>
                <a:defRPr sz="2000">
                  <a:solidFill>
                    <a:schemeClr val="tx1"/>
                  </a:solidFill>
                  <a:latin typeface="Arial" charset="0"/>
                </a:defRPr>
              </a:lvl7pPr>
              <a:lvl8pPr marL="3217863" indent="-204788" eaLnBrk="0" fontAlgn="base" hangingPunct="0">
                <a:spcBef>
                  <a:spcPct val="0"/>
                </a:spcBef>
                <a:spcAft>
                  <a:spcPct val="0"/>
                </a:spcAft>
                <a:defRPr sz="2000">
                  <a:solidFill>
                    <a:schemeClr val="tx1"/>
                  </a:solidFill>
                  <a:latin typeface="Arial" charset="0"/>
                </a:defRPr>
              </a:lvl8pPr>
              <a:lvl9pPr marL="3675063" indent="-204788" eaLnBrk="0" fontAlgn="base" hangingPunct="0">
                <a:spcBef>
                  <a:spcPct val="0"/>
                </a:spcBef>
                <a:spcAft>
                  <a:spcPct val="0"/>
                </a:spcAft>
                <a:defRPr sz="2000">
                  <a:solidFill>
                    <a:schemeClr val="tx1"/>
                  </a:solidFill>
                  <a:latin typeface="Arial" charset="0"/>
                </a:defRPr>
              </a:lvl9pPr>
            </a:lstStyle>
            <a:p>
              <a:pPr eaLnBrk="1" hangingPunct="1">
                <a:lnSpc>
                  <a:spcPct val="85000"/>
                </a:lnSpc>
              </a:pPr>
              <a:r>
                <a:rPr lang="en-GB" sz="1400" dirty="0" smtClean="0">
                  <a:solidFill>
                    <a:schemeClr val="tx1">
                      <a:lumMod val="50000"/>
                      <a:lumOff val="50000"/>
                    </a:schemeClr>
                  </a:solidFill>
                </a:rPr>
                <a:t>Microbiological</a:t>
              </a:r>
            </a:p>
            <a:p>
              <a:pPr eaLnBrk="1" hangingPunct="1">
                <a:lnSpc>
                  <a:spcPct val="85000"/>
                </a:lnSpc>
              </a:pPr>
              <a:r>
                <a:rPr lang="en-GB" sz="1400" dirty="0" smtClean="0">
                  <a:solidFill>
                    <a:schemeClr val="tx1">
                      <a:lumMod val="50000"/>
                      <a:lumOff val="50000"/>
                    </a:schemeClr>
                  </a:solidFill>
                </a:rPr>
                <a:t>Safety</a:t>
              </a:r>
            </a:p>
            <a:p>
              <a:pPr eaLnBrk="1" hangingPunct="1">
                <a:lnSpc>
                  <a:spcPct val="85000"/>
                </a:lnSpc>
              </a:pPr>
              <a:r>
                <a:rPr lang="en-GB" sz="1100" i="1" dirty="0" smtClean="0">
                  <a:solidFill>
                    <a:schemeClr val="tx1">
                      <a:lumMod val="50000"/>
                      <a:lumOff val="50000"/>
                    </a:schemeClr>
                  </a:solidFill>
                </a:rPr>
                <a:t>rapid &amp; easy</a:t>
              </a:r>
              <a:endParaRPr lang="en-GB" sz="1100" i="1" dirty="0">
                <a:solidFill>
                  <a:schemeClr val="tx1">
                    <a:lumMod val="50000"/>
                    <a:lumOff val="50000"/>
                  </a:schemeClr>
                </a:solidFill>
              </a:endParaRPr>
            </a:p>
          </p:txBody>
        </p:sp>
        <p:sp>
          <p:nvSpPr>
            <p:cNvPr id="666647" name="Line 23"/>
            <p:cNvSpPr>
              <a:spLocks noChangeShapeType="1"/>
            </p:cNvSpPr>
            <p:nvPr/>
          </p:nvSpPr>
          <p:spPr bwMode="auto">
            <a:xfrm>
              <a:off x="4179" y="1535"/>
              <a:ext cx="0" cy="529"/>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GB" sz="1400" dirty="0">
                <a:solidFill>
                  <a:schemeClr val="tx1">
                    <a:lumMod val="50000"/>
                    <a:lumOff val="50000"/>
                  </a:schemeClr>
                </a:solidFill>
              </a:endParaRPr>
            </a:p>
          </p:txBody>
        </p:sp>
        <p:sp>
          <p:nvSpPr>
            <p:cNvPr id="666648" name="Line 24"/>
            <p:cNvSpPr>
              <a:spLocks noChangeShapeType="1"/>
            </p:cNvSpPr>
            <p:nvPr/>
          </p:nvSpPr>
          <p:spPr bwMode="auto">
            <a:xfrm>
              <a:off x="4178" y="2790"/>
              <a:ext cx="0" cy="40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a:lstStyle/>
            <a:p>
              <a:endParaRPr lang="en-GB" sz="1400" dirty="0">
                <a:solidFill>
                  <a:schemeClr val="tx1">
                    <a:lumMod val="50000"/>
                    <a:lumOff val="50000"/>
                  </a:schemeClr>
                </a:solidFill>
              </a:endParaRPr>
            </a:p>
          </p:txBody>
        </p:sp>
      </p:grpSp>
      <p:grpSp>
        <p:nvGrpSpPr>
          <p:cNvPr id="868377" name="Group 25"/>
          <p:cNvGrpSpPr>
            <a:grpSpLocks/>
          </p:cNvGrpSpPr>
          <p:nvPr/>
        </p:nvGrpSpPr>
        <p:grpSpPr bwMode="auto">
          <a:xfrm>
            <a:off x="2746375" y="1673225"/>
            <a:ext cx="2217908" cy="3259202"/>
            <a:chOff x="1903" y="1195"/>
            <a:chExt cx="1537" cy="2326"/>
          </a:xfrm>
        </p:grpSpPr>
        <p:pic>
          <p:nvPicPr>
            <p:cNvPr id="66665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 y="1935"/>
              <a:ext cx="1518" cy="996"/>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666651" name="Text Box 27"/>
            <p:cNvSpPr txBox="1">
              <a:spLocks noChangeArrowheads="1"/>
            </p:cNvSpPr>
            <p:nvPr/>
          </p:nvSpPr>
          <p:spPr bwMode="auto">
            <a:xfrm>
              <a:off x="2449" y="1195"/>
              <a:ext cx="991" cy="293"/>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spAutoFit/>
            </a:bodyPr>
            <a:lstStyle>
              <a:lvl1pPr eaLnBrk="0" hangingPunct="0">
                <a:defRPr sz="2000">
                  <a:solidFill>
                    <a:schemeClr val="tx1"/>
                  </a:solidFill>
                  <a:latin typeface="Arial" charset="0"/>
                </a:defRPr>
              </a:lvl1pPr>
              <a:lvl2pPr marL="666750" indent="-257175" eaLnBrk="0" hangingPunct="0">
                <a:defRPr sz="2000">
                  <a:solidFill>
                    <a:schemeClr val="tx1"/>
                  </a:solidFill>
                  <a:latin typeface="Arial" charset="0"/>
                </a:defRPr>
              </a:lvl2pPr>
              <a:lvl3pPr marL="1025525" indent="-204788" eaLnBrk="0" hangingPunct="0">
                <a:defRPr sz="2000">
                  <a:solidFill>
                    <a:schemeClr val="tx1"/>
                  </a:solidFill>
                  <a:latin typeface="Arial" charset="0"/>
                </a:defRPr>
              </a:lvl3pPr>
              <a:lvl4pPr marL="1436688" indent="-206375" eaLnBrk="0" hangingPunct="0">
                <a:defRPr sz="2000">
                  <a:solidFill>
                    <a:schemeClr val="tx1"/>
                  </a:solidFill>
                  <a:latin typeface="Arial" charset="0"/>
                </a:defRPr>
              </a:lvl4pPr>
              <a:lvl5pPr marL="1846263" indent="-204788" eaLnBrk="0" hangingPunct="0">
                <a:defRPr sz="2000">
                  <a:solidFill>
                    <a:schemeClr val="tx1"/>
                  </a:solidFill>
                  <a:latin typeface="Arial" charset="0"/>
                </a:defRPr>
              </a:lvl5pPr>
              <a:lvl6pPr marL="2303463" indent="-204788" eaLnBrk="0" fontAlgn="base" hangingPunct="0">
                <a:spcBef>
                  <a:spcPct val="0"/>
                </a:spcBef>
                <a:spcAft>
                  <a:spcPct val="0"/>
                </a:spcAft>
                <a:defRPr sz="2000">
                  <a:solidFill>
                    <a:schemeClr val="tx1"/>
                  </a:solidFill>
                  <a:latin typeface="Arial" charset="0"/>
                </a:defRPr>
              </a:lvl6pPr>
              <a:lvl7pPr marL="2760663" indent="-204788" eaLnBrk="0" fontAlgn="base" hangingPunct="0">
                <a:spcBef>
                  <a:spcPct val="0"/>
                </a:spcBef>
                <a:spcAft>
                  <a:spcPct val="0"/>
                </a:spcAft>
                <a:defRPr sz="2000">
                  <a:solidFill>
                    <a:schemeClr val="tx1"/>
                  </a:solidFill>
                  <a:latin typeface="Arial" charset="0"/>
                </a:defRPr>
              </a:lvl7pPr>
              <a:lvl8pPr marL="3217863" indent="-204788" eaLnBrk="0" fontAlgn="base" hangingPunct="0">
                <a:spcBef>
                  <a:spcPct val="0"/>
                </a:spcBef>
                <a:spcAft>
                  <a:spcPct val="0"/>
                </a:spcAft>
                <a:defRPr sz="2000">
                  <a:solidFill>
                    <a:schemeClr val="tx1"/>
                  </a:solidFill>
                  <a:latin typeface="Arial" charset="0"/>
                </a:defRPr>
              </a:lvl8pPr>
              <a:lvl9pPr marL="3675063" indent="-204788" eaLnBrk="0" fontAlgn="base" hangingPunct="0">
                <a:spcBef>
                  <a:spcPct val="0"/>
                </a:spcBef>
                <a:spcAft>
                  <a:spcPct val="0"/>
                </a:spcAft>
                <a:defRPr sz="2000">
                  <a:solidFill>
                    <a:schemeClr val="tx1"/>
                  </a:solidFill>
                  <a:latin typeface="Arial" charset="0"/>
                </a:defRPr>
              </a:lvl9pPr>
            </a:lstStyle>
            <a:p>
              <a:pPr eaLnBrk="1" hangingPunct="1">
                <a:lnSpc>
                  <a:spcPct val="85000"/>
                </a:lnSpc>
              </a:pPr>
              <a:r>
                <a:rPr lang="en-GB" sz="1400" dirty="0" smtClean="0">
                  <a:solidFill>
                    <a:schemeClr val="tx1">
                      <a:lumMod val="50000"/>
                      <a:lumOff val="50000"/>
                    </a:schemeClr>
                  </a:solidFill>
                </a:rPr>
                <a:t>People Safety</a:t>
              </a:r>
            </a:p>
            <a:p>
              <a:pPr eaLnBrk="1" hangingPunct="1">
                <a:lnSpc>
                  <a:spcPct val="85000"/>
                </a:lnSpc>
              </a:pPr>
              <a:r>
                <a:rPr lang="en-GB" sz="1100" i="1" dirty="0" smtClean="0">
                  <a:solidFill>
                    <a:schemeClr val="tx1">
                      <a:lumMod val="50000"/>
                      <a:lumOff val="50000"/>
                    </a:schemeClr>
                  </a:solidFill>
                </a:rPr>
                <a:t>business excellence</a:t>
              </a:r>
              <a:endParaRPr lang="en-GB" sz="1100" i="1" dirty="0">
                <a:solidFill>
                  <a:schemeClr val="tx1">
                    <a:lumMod val="50000"/>
                    <a:lumOff val="50000"/>
                  </a:schemeClr>
                </a:solidFill>
              </a:endParaRPr>
            </a:p>
          </p:txBody>
        </p:sp>
        <p:sp>
          <p:nvSpPr>
            <p:cNvPr id="666652" name="Text Box 28"/>
            <p:cNvSpPr txBox="1">
              <a:spLocks noChangeArrowheads="1"/>
            </p:cNvSpPr>
            <p:nvPr/>
          </p:nvSpPr>
          <p:spPr bwMode="auto">
            <a:xfrm>
              <a:off x="2113" y="3228"/>
              <a:ext cx="1070" cy="293"/>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spAutoFit/>
            </a:bodyPr>
            <a:lstStyle>
              <a:lvl1pPr eaLnBrk="0" hangingPunct="0">
                <a:defRPr sz="2000">
                  <a:solidFill>
                    <a:schemeClr val="tx1"/>
                  </a:solidFill>
                  <a:latin typeface="Arial" charset="0"/>
                </a:defRPr>
              </a:lvl1pPr>
              <a:lvl2pPr marL="666750" indent="-257175" eaLnBrk="0" hangingPunct="0">
                <a:defRPr sz="2000">
                  <a:solidFill>
                    <a:schemeClr val="tx1"/>
                  </a:solidFill>
                  <a:latin typeface="Arial" charset="0"/>
                </a:defRPr>
              </a:lvl2pPr>
              <a:lvl3pPr marL="1025525" indent="-204788" eaLnBrk="0" hangingPunct="0">
                <a:defRPr sz="2000">
                  <a:solidFill>
                    <a:schemeClr val="tx1"/>
                  </a:solidFill>
                  <a:latin typeface="Arial" charset="0"/>
                </a:defRPr>
              </a:lvl3pPr>
              <a:lvl4pPr marL="1436688" indent="-206375" eaLnBrk="0" hangingPunct="0">
                <a:defRPr sz="2000">
                  <a:solidFill>
                    <a:schemeClr val="tx1"/>
                  </a:solidFill>
                  <a:latin typeface="Arial" charset="0"/>
                </a:defRPr>
              </a:lvl4pPr>
              <a:lvl5pPr marL="1846263" indent="-204788" eaLnBrk="0" hangingPunct="0">
                <a:defRPr sz="2000">
                  <a:solidFill>
                    <a:schemeClr val="tx1"/>
                  </a:solidFill>
                  <a:latin typeface="Arial" charset="0"/>
                </a:defRPr>
              </a:lvl5pPr>
              <a:lvl6pPr marL="2303463" indent="-204788" eaLnBrk="0" fontAlgn="base" hangingPunct="0">
                <a:spcBef>
                  <a:spcPct val="0"/>
                </a:spcBef>
                <a:spcAft>
                  <a:spcPct val="0"/>
                </a:spcAft>
                <a:defRPr sz="2000">
                  <a:solidFill>
                    <a:schemeClr val="tx1"/>
                  </a:solidFill>
                  <a:latin typeface="Arial" charset="0"/>
                </a:defRPr>
              </a:lvl6pPr>
              <a:lvl7pPr marL="2760663" indent="-204788" eaLnBrk="0" fontAlgn="base" hangingPunct="0">
                <a:spcBef>
                  <a:spcPct val="0"/>
                </a:spcBef>
                <a:spcAft>
                  <a:spcPct val="0"/>
                </a:spcAft>
                <a:defRPr sz="2000">
                  <a:solidFill>
                    <a:schemeClr val="tx1"/>
                  </a:solidFill>
                  <a:latin typeface="Arial" charset="0"/>
                </a:defRPr>
              </a:lvl7pPr>
              <a:lvl8pPr marL="3217863" indent="-204788" eaLnBrk="0" fontAlgn="base" hangingPunct="0">
                <a:spcBef>
                  <a:spcPct val="0"/>
                </a:spcBef>
                <a:spcAft>
                  <a:spcPct val="0"/>
                </a:spcAft>
                <a:defRPr sz="2000">
                  <a:solidFill>
                    <a:schemeClr val="tx1"/>
                  </a:solidFill>
                  <a:latin typeface="Arial" charset="0"/>
                </a:defRPr>
              </a:lvl8pPr>
              <a:lvl9pPr marL="3675063" indent="-204788" eaLnBrk="0" fontAlgn="base" hangingPunct="0">
                <a:spcBef>
                  <a:spcPct val="0"/>
                </a:spcBef>
                <a:spcAft>
                  <a:spcPct val="0"/>
                </a:spcAft>
                <a:defRPr sz="2000">
                  <a:solidFill>
                    <a:schemeClr val="tx1"/>
                  </a:solidFill>
                  <a:latin typeface="Arial" charset="0"/>
                </a:defRPr>
              </a:lvl9pPr>
            </a:lstStyle>
            <a:p>
              <a:pPr eaLnBrk="1" hangingPunct="1">
                <a:lnSpc>
                  <a:spcPct val="85000"/>
                </a:lnSpc>
              </a:pPr>
              <a:r>
                <a:rPr lang="en-GB" sz="1400" dirty="0" smtClean="0">
                  <a:solidFill>
                    <a:schemeClr val="tx1">
                      <a:lumMod val="50000"/>
                      <a:lumOff val="50000"/>
                    </a:schemeClr>
                  </a:solidFill>
                </a:rPr>
                <a:t>Packaging</a:t>
              </a:r>
            </a:p>
            <a:p>
              <a:pPr eaLnBrk="1" hangingPunct="1">
                <a:lnSpc>
                  <a:spcPct val="85000"/>
                </a:lnSpc>
              </a:pPr>
              <a:r>
                <a:rPr lang="en-GB" sz="1100" i="1" dirty="0" smtClean="0">
                  <a:solidFill>
                    <a:schemeClr val="tx1">
                      <a:lumMod val="50000"/>
                      <a:lumOff val="50000"/>
                    </a:schemeClr>
                  </a:solidFill>
                </a:rPr>
                <a:t>easy-to-use &amp; durable</a:t>
              </a:r>
              <a:endParaRPr lang="en-GB" sz="1100" i="1" dirty="0">
                <a:solidFill>
                  <a:schemeClr val="tx1">
                    <a:lumMod val="50000"/>
                    <a:lumOff val="50000"/>
                  </a:schemeClr>
                </a:solidFill>
              </a:endParaRPr>
            </a:p>
          </p:txBody>
        </p:sp>
        <p:sp>
          <p:nvSpPr>
            <p:cNvPr id="666653" name="Line 29"/>
            <p:cNvSpPr>
              <a:spLocks noChangeShapeType="1"/>
            </p:cNvSpPr>
            <p:nvPr/>
          </p:nvSpPr>
          <p:spPr bwMode="auto">
            <a:xfrm flipV="1">
              <a:off x="2869" y="1553"/>
              <a:ext cx="0" cy="609"/>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GB" sz="1400" dirty="0">
                <a:solidFill>
                  <a:schemeClr val="tx1">
                    <a:lumMod val="50000"/>
                    <a:lumOff val="50000"/>
                  </a:schemeClr>
                </a:solidFill>
              </a:endParaRPr>
            </a:p>
          </p:txBody>
        </p:sp>
        <p:sp>
          <p:nvSpPr>
            <p:cNvPr id="666654" name="Line 30"/>
            <p:cNvSpPr>
              <a:spLocks noChangeShapeType="1"/>
            </p:cNvSpPr>
            <p:nvPr/>
          </p:nvSpPr>
          <p:spPr bwMode="auto">
            <a:xfrm>
              <a:off x="2603" y="2790"/>
              <a:ext cx="0" cy="404"/>
            </a:xfrm>
            <a:prstGeom prst="line">
              <a:avLst/>
            </a:prstGeom>
            <a:noFill/>
            <a:ln w="28575">
              <a:solidFill>
                <a:srgbClr val="C0C0C0"/>
              </a:solidFill>
              <a:round/>
              <a:headEnd/>
              <a:tailEnd/>
            </a:ln>
            <a:extLst>
              <a:ext uri="{909E8E84-426E-40DD-AFC4-6F175D3DCCD1}">
                <a14:hiddenFill xmlns:a14="http://schemas.microsoft.com/office/drawing/2010/main">
                  <a:noFill/>
                </a14:hiddenFill>
              </a:ext>
            </a:extLst>
          </p:spPr>
          <p:txBody>
            <a:bodyPr/>
            <a:lstStyle/>
            <a:p>
              <a:endParaRPr lang="en-GB" sz="1400" dirty="0">
                <a:solidFill>
                  <a:schemeClr val="tx1">
                    <a:lumMod val="50000"/>
                    <a:lumOff val="50000"/>
                  </a:schemeClr>
                </a:solidFill>
              </a:endParaRPr>
            </a:p>
          </p:txBody>
        </p:sp>
      </p:grpSp>
      <p:sp>
        <p:nvSpPr>
          <p:cNvPr id="2" name="Right Arrow 1"/>
          <p:cNvSpPr/>
          <p:nvPr/>
        </p:nvSpPr>
        <p:spPr>
          <a:xfrm rot="10800000">
            <a:off x="2192496" y="5391353"/>
            <a:ext cx="1164648" cy="5441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lumMod val="50000"/>
                  <a:lumOff val="50000"/>
                </a:schemeClr>
              </a:solidFill>
            </a:endParaRPr>
          </a:p>
        </p:txBody>
      </p:sp>
      <p:sp>
        <p:nvSpPr>
          <p:cNvPr id="32" name="Right Arrow 31"/>
          <p:cNvSpPr/>
          <p:nvPr/>
        </p:nvSpPr>
        <p:spPr>
          <a:xfrm>
            <a:off x="3989388" y="5392738"/>
            <a:ext cx="1164648" cy="5441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tx1">
                  <a:lumMod val="50000"/>
                  <a:lumOff val="50000"/>
                </a:schemeClr>
              </a:solidFill>
            </a:endParaRPr>
          </a:p>
        </p:txBody>
      </p:sp>
      <p:sp>
        <p:nvSpPr>
          <p:cNvPr id="3" name="TextBox 2"/>
          <p:cNvSpPr txBox="1"/>
          <p:nvPr/>
        </p:nvSpPr>
        <p:spPr>
          <a:xfrm>
            <a:off x="1439574" y="6019800"/>
            <a:ext cx="1725152" cy="769441"/>
          </a:xfrm>
          <a:prstGeom prst="rect">
            <a:avLst/>
          </a:prstGeom>
          <a:noFill/>
        </p:spPr>
        <p:txBody>
          <a:bodyPr wrap="none" rtlCol="0">
            <a:spAutoFit/>
          </a:bodyPr>
          <a:lstStyle/>
          <a:p>
            <a:r>
              <a:rPr lang="en-GB" sz="1600" b="1" dirty="0" smtClean="0"/>
              <a:t>FOOD LOSSES</a:t>
            </a:r>
          </a:p>
          <a:p>
            <a:r>
              <a:rPr lang="en-GB" sz="1400" b="1" dirty="0" smtClean="0"/>
              <a:t>Insects, Diseases</a:t>
            </a:r>
          </a:p>
          <a:p>
            <a:r>
              <a:rPr lang="en-GB" sz="1400" b="1" dirty="0" smtClean="0"/>
              <a:t>climate</a:t>
            </a:r>
            <a:endParaRPr lang="en-GB" sz="1400" b="1" dirty="0"/>
          </a:p>
        </p:txBody>
      </p:sp>
      <p:sp>
        <p:nvSpPr>
          <p:cNvPr id="34" name="TextBox 33"/>
          <p:cNvSpPr txBox="1"/>
          <p:nvPr/>
        </p:nvSpPr>
        <p:spPr>
          <a:xfrm>
            <a:off x="4068474" y="6038850"/>
            <a:ext cx="1983235" cy="769441"/>
          </a:xfrm>
          <a:prstGeom prst="rect">
            <a:avLst/>
          </a:prstGeom>
          <a:noFill/>
        </p:spPr>
        <p:txBody>
          <a:bodyPr wrap="none" rtlCol="0">
            <a:spAutoFit/>
          </a:bodyPr>
          <a:lstStyle/>
          <a:p>
            <a:r>
              <a:rPr lang="en-GB" sz="1600" b="1" dirty="0" smtClean="0"/>
              <a:t>FOOD WASTE</a:t>
            </a:r>
          </a:p>
          <a:p>
            <a:r>
              <a:rPr lang="en-GB" sz="1400" b="1" dirty="0" smtClean="0"/>
              <a:t>Hygiene, Cold chain</a:t>
            </a:r>
          </a:p>
          <a:p>
            <a:r>
              <a:rPr lang="en-GB" sz="1400" b="1" dirty="0" smtClean="0"/>
              <a:t>Packaging , Shelf-life</a:t>
            </a:r>
            <a:endParaRPr lang="en-GB" sz="1400" b="1" dirty="0"/>
          </a:p>
        </p:txBody>
      </p:sp>
      <p:sp>
        <p:nvSpPr>
          <p:cNvPr id="5" name="Slide Number Placeholder 4"/>
          <p:cNvSpPr>
            <a:spLocks noGrp="1"/>
          </p:cNvSpPr>
          <p:nvPr>
            <p:ph type="sldNum" sz="quarter" idx="12"/>
          </p:nvPr>
        </p:nvSpPr>
        <p:spPr/>
        <p:txBody>
          <a:bodyPr/>
          <a:lstStyle/>
          <a:p>
            <a:pPr>
              <a:defRPr/>
            </a:pPr>
            <a:fld id="{C1A45960-A41E-4DD7-B0B5-2DCCA1A7A8CB}" type="slidenum">
              <a:rPr lang="en-GB" smtClean="0"/>
              <a:pPr>
                <a:defRPr/>
              </a:pPr>
              <a:t>6</a:t>
            </a:fld>
            <a:endParaRPr lang="en-GB" dirty="0"/>
          </a:p>
        </p:txBody>
      </p:sp>
    </p:spTree>
    <p:extLst>
      <p:ext uri="{BB962C8B-B14F-4D97-AF65-F5344CB8AC3E}">
        <p14:creationId xmlns:p14="http://schemas.microsoft.com/office/powerpoint/2010/main" val="398591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868361"/>
                                        </p:tgtEl>
                                        <p:attrNameLst>
                                          <p:attrName>style.visibility</p:attrName>
                                        </p:attrNameLst>
                                      </p:cBhvr>
                                      <p:to>
                                        <p:strVal val="visible"/>
                                      </p:to>
                                    </p:set>
                                    <p:anim calcmode="lin" valueType="num">
                                      <p:cBhvr additive="base">
                                        <p:cTn id="7" dur="1000" fill="hold"/>
                                        <p:tgtEl>
                                          <p:spTgt spid="868361"/>
                                        </p:tgtEl>
                                        <p:attrNameLst>
                                          <p:attrName>ppt_x</p:attrName>
                                        </p:attrNameLst>
                                      </p:cBhvr>
                                      <p:tavLst>
                                        <p:tav tm="0">
                                          <p:val>
                                            <p:strVal val="0-#ppt_w/2"/>
                                          </p:val>
                                        </p:tav>
                                        <p:tav tm="100000">
                                          <p:val>
                                            <p:strVal val="#ppt_x"/>
                                          </p:val>
                                        </p:tav>
                                      </p:tavLst>
                                    </p:anim>
                                    <p:anim calcmode="lin" valueType="num">
                                      <p:cBhvr additive="base">
                                        <p:cTn id="8" dur="1000" fill="hold"/>
                                        <p:tgtEl>
                                          <p:spTgt spid="86836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nodeType="afterEffect">
                                  <p:stCondLst>
                                    <p:cond delay="0"/>
                                  </p:stCondLst>
                                  <p:childTnLst>
                                    <p:set>
                                      <p:cBhvr>
                                        <p:cTn id="11" dur="1" fill="hold">
                                          <p:stCondLst>
                                            <p:cond delay="0"/>
                                          </p:stCondLst>
                                        </p:cTn>
                                        <p:tgtEl>
                                          <p:spTgt spid="868377"/>
                                        </p:tgtEl>
                                        <p:attrNameLst>
                                          <p:attrName>style.visibility</p:attrName>
                                        </p:attrNameLst>
                                      </p:cBhvr>
                                      <p:to>
                                        <p:strVal val="visible"/>
                                      </p:to>
                                    </p:set>
                                    <p:anim calcmode="lin" valueType="num">
                                      <p:cBhvr additive="base">
                                        <p:cTn id="12" dur="1000" fill="hold"/>
                                        <p:tgtEl>
                                          <p:spTgt spid="868377"/>
                                        </p:tgtEl>
                                        <p:attrNameLst>
                                          <p:attrName>ppt_x</p:attrName>
                                        </p:attrNameLst>
                                      </p:cBhvr>
                                      <p:tavLst>
                                        <p:tav tm="0">
                                          <p:val>
                                            <p:strVal val="0-#ppt_w/2"/>
                                          </p:val>
                                        </p:tav>
                                        <p:tav tm="100000">
                                          <p:val>
                                            <p:strVal val="#ppt_x"/>
                                          </p:val>
                                        </p:tav>
                                      </p:tavLst>
                                    </p:anim>
                                    <p:anim calcmode="lin" valueType="num">
                                      <p:cBhvr additive="base">
                                        <p:cTn id="13" dur="1000" fill="hold"/>
                                        <p:tgtEl>
                                          <p:spTgt spid="86837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868371"/>
                                        </p:tgtEl>
                                        <p:attrNameLst>
                                          <p:attrName>style.visibility</p:attrName>
                                        </p:attrNameLst>
                                      </p:cBhvr>
                                      <p:to>
                                        <p:strVal val="visible"/>
                                      </p:to>
                                    </p:set>
                                    <p:anim calcmode="lin" valueType="num">
                                      <p:cBhvr additive="base">
                                        <p:cTn id="17" dur="1000" fill="hold"/>
                                        <p:tgtEl>
                                          <p:spTgt spid="868371"/>
                                        </p:tgtEl>
                                        <p:attrNameLst>
                                          <p:attrName>ppt_x</p:attrName>
                                        </p:attrNameLst>
                                      </p:cBhvr>
                                      <p:tavLst>
                                        <p:tav tm="0">
                                          <p:val>
                                            <p:strVal val="0-#ppt_w/2"/>
                                          </p:val>
                                        </p:tav>
                                        <p:tav tm="100000">
                                          <p:val>
                                            <p:strVal val="#ppt_x"/>
                                          </p:val>
                                        </p:tav>
                                      </p:tavLst>
                                    </p:anim>
                                    <p:anim calcmode="lin" valueType="num">
                                      <p:cBhvr additive="base">
                                        <p:cTn id="18" dur="1000" fill="hold"/>
                                        <p:tgtEl>
                                          <p:spTgt spid="86837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868355"/>
                                        </p:tgtEl>
                                        <p:attrNameLst>
                                          <p:attrName>style.visibility</p:attrName>
                                        </p:attrNameLst>
                                      </p:cBhvr>
                                      <p:to>
                                        <p:strVal val="visible"/>
                                      </p:to>
                                    </p:set>
                                    <p:anim calcmode="lin" valueType="num">
                                      <p:cBhvr additive="base">
                                        <p:cTn id="22" dur="1000" fill="hold"/>
                                        <p:tgtEl>
                                          <p:spTgt spid="868355"/>
                                        </p:tgtEl>
                                        <p:attrNameLst>
                                          <p:attrName>ppt_x</p:attrName>
                                        </p:attrNameLst>
                                      </p:cBhvr>
                                      <p:tavLst>
                                        <p:tav tm="0">
                                          <p:val>
                                            <p:strVal val="0-#ppt_w/2"/>
                                          </p:val>
                                        </p:tav>
                                        <p:tav tm="100000">
                                          <p:val>
                                            <p:strVal val="#ppt_x"/>
                                          </p:val>
                                        </p:tav>
                                      </p:tavLst>
                                    </p:anim>
                                    <p:anim calcmode="lin" valueType="num">
                                      <p:cBhvr additive="base">
                                        <p:cTn id="23" dur="1000" fill="hold"/>
                                        <p:tgtEl>
                                          <p:spTgt spid="8683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9144000" cy="6855810"/>
          </a:xfrm>
          <a:prstGeom prst="rect">
            <a:avLst/>
          </a:prstGeom>
          <a:gradFill flip="none" rotWithShape="1">
            <a:gsLst>
              <a:gs pos="0">
                <a:schemeClr val="bg1"/>
              </a:gs>
              <a:gs pos="100000">
                <a:schemeClr val="bg1">
                  <a:lumMod val="9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sz="2400" dirty="0" smtClean="0">
                <a:latin typeface="Arial" panose="020B0604020202020204" pitchFamily="34" charset="0"/>
                <a:cs typeface="Arial" panose="020B0604020202020204" pitchFamily="34" charset="0"/>
              </a:rPr>
              <a:t>Food Waste :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 Moral, Political, Economic Imperative</a:t>
            </a:r>
            <a:endParaRPr lang="en-US" sz="2400" dirty="0">
              <a:latin typeface="Arial" panose="020B0604020202020204" pitchFamily="34" charset="0"/>
              <a:cs typeface="Arial" panose="020B0604020202020204" pitchFamily="34" charset="0"/>
            </a:endParaRPr>
          </a:p>
        </p:txBody>
      </p:sp>
      <p:sp>
        <p:nvSpPr>
          <p:cNvPr id="16" name="Slide Number Placeholder 15"/>
          <p:cNvSpPr>
            <a:spLocks noGrp="1"/>
          </p:cNvSpPr>
          <p:nvPr>
            <p:ph type="sldNum" sz="quarter" idx="11"/>
          </p:nvPr>
        </p:nvSpPr>
        <p:spPr/>
        <p:txBody>
          <a:bodyPr/>
          <a:lstStyle/>
          <a:p>
            <a:fld id="{67DC63BA-8C3E-4B04-8932-1729D2F7883F}" type="slidenum">
              <a:rPr lang="en-US" smtClean="0"/>
              <a:pPr/>
              <a:t>7</a:t>
            </a:fld>
            <a:endParaRPr lang="en-US" dirty="0"/>
          </a:p>
        </p:txBody>
      </p:sp>
      <p:cxnSp>
        <p:nvCxnSpPr>
          <p:cNvPr id="8" name="Straight Connector 7"/>
          <p:cNvCxnSpPr/>
          <p:nvPr/>
        </p:nvCxnSpPr>
        <p:spPr>
          <a:xfrm>
            <a:off x="2929465" y="2222501"/>
            <a:ext cx="6234113" cy="0"/>
          </a:xfrm>
          <a:prstGeom prst="line">
            <a:avLst/>
          </a:prstGeom>
          <a:ln w="19050">
            <a:solidFill>
              <a:srgbClr val="C00000"/>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909887" y="5852853"/>
            <a:ext cx="6234113" cy="0"/>
          </a:xfrm>
          <a:prstGeom prst="line">
            <a:avLst/>
          </a:prstGeom>
          <a:ln w="19050">
            <a:solidFill>
              <a:srgbClr val="C00000"/>
            </a:solidFill>
            <a:headEnd type="oval"/>
          </a:ln>
          <a:effectLst/>
        </p:spPr>
        <p:style>
          <a:lnRef idx="2">
            <a:schemeClr val="accent1"/>
          </a:lnRef>
          <a:fillRef idx="0">
            <a:schemeClr val="accent1"/>
          </a:fillRef>
          <a:effectRef idx="1">
            <a:schemeClr val="accent1"/>
          </a:effectRef>
          <a:fontRef idx="minor">
            <a:schemeClr val="tx1"/>
          </a:fontRef>
        </p:style>
      </p:cxnSp>
      <p:sp>
        <p:nvSpPr>
          <p:cNvPr id="33" name="Oval 32"/>
          <p:cNvSpPr>
            <a:spLocks/>
          </p:cNvSpPr>
          <p:nvPr/>
        </p:nvSpPr>
        <p:spPr>
          <a:xfrm>
            <a:off x="917887" y="4762384"/>
            <a:ext cx="1143746" cy="179002"/>
          </a:xfrm>
          <a:prstGeom prst="ellipse">
            <a:avLst/>
          </a:prstGeom>
          <a:gradFill>
            <a:gsLst>
              <a:gs pos="100000">
                <a:schemeClr val="bg1">
                  <a:alpha val="0"/>
                </a:schemeClr>
              </a:gs>
              <a:gs pos="0">
                <a:schemeClr val="tx1">
                  <a:lumMod val="65000"/>
                  <a:alpha val="30000"/>
                </a:schemeClr>
              </a:gs>
            </a:gsLst>
            <a:path path="shap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087998" y="1449693"/>
            <a:ext cx="4067714" cy="769441"/>
          </a:xfrm>
          <a:prstGeom prst="rect">
            <a:avLst/>
          </a:prstGeom>
          <a:noFill/>
        </p:spPr>
        <p:txBody>
          <a:bodyPr wrap="square" rtlCol="0">
            <a:spAutoFit/>
          </a:bodyPr>
          <a:lstStyle/>
          <a:p>
            <a:r>
              <a:rPr lang="en-US" sz="4400" b="1" dirty="0" smtClean="0">
                <a:solidFill>
                  <a:srgbClr val="C00000"/>
                </a:solidFill>
                <a:latin typeface="Arial Narrow" panose="020B0606020202030204" pitchFamily="34" charset="0"/>
              </a:rPr>
              <a:t>AT ISSUE</a:t>
            </a:r>
          </a:p>
        </p:txBody>
      </p:sp>
      <p:grpSp>
        <p:nvGrpSpPr>
          <p:cNvPr id="21" name="Group 20"/>
          <p:cNvGrpSpPr/>
          <p:nvPr/>
        </p:nvGrpSpPr>
        <p:grpSpPr>
          <a:xfrm>
            <a:off x="7543800" y="344388"/>
            <a:ext cx="1606549" cy="512059"/>
            <a:chOff x="7496176" y="1464560"/>
            <a:chExt cx="1606549" cy="512059"/>
          </a:xfrm>
        </p:grpSpPr>
        <p:grpSp>
          <p:nvGrpSpPr>
            <p:cNvPr id="25" name="Group 24"/>
            <p:cNvGrpSpPr/>
            <p:nvPr userDrawn="1"/>
          </p:nvGrpSpPr>
          <p:grpSpPr>
            <a:xfrm>
              <a:off x="7496176" y="1464560"/>
              <a:ext cx="1606549" cy="512059"/>
              <a:chOff x="7496176" y="1477260"/>
              <a:chExt cx="1606549" cy="466342"/>
            </a:xfrm>
          </p:grpSpPr>
          <p:sp>
            <p:nvSpPr>
              <p:cNvPr id="27" name="Rectangle 27"/>
              <p:cNvSpPr>
                <a:spLocks noChangeArrowheads="1"/>
              </p:cNvSpPr>
              <p:nvPr/>
            </p:nvSpPr>
            <p:spPr bwMode="auto">
              <a:xfrm flipH="1">
                <a:off x="8493126" y="1477260"/>
                <a:ext cx="609599" cy="466342"/>
              </a:xfrm>
              <a:prstGeom prst="rect">
                <a:avLst/>
              </a:prstGeom>
              <a:solidFill>
                <a:srgbClr val="761207"/>
              </a:solidFill>
              <a:ln>
                <a:noFill/>
              </a:ln>
              <a:effectLst/>
            </p:spPr>
            <p:txBody>
              <a:bodyPr wrap="none" anchor="ctr"/>
              <a:lstStyle/>
              <a:p>
                <a:endParaRPr lang="en-US"/>
              </a:p>
            </p:txBody>
          </p:sp>
          <p:sp>
            <p:nvSpPr>
              <p:cNvPr id="28" name="Rectangle 27"/>
              <p:cNvSpPr>
                <a:spLocks noChangeArrowheads="1"/>
              </p:cNvSpPr>
              <p:nvPr/>
            </p:nvSpPr>
            <p:spPr bwMode="auto">
              <a:xfrm flipH="1">
                <a:off x="7496176" y="1477260"/>
                <a:ext cx="1009650" cy="466342"/>
              </a:xfrm>
              <a:prstGeom prst="rect">
                <a:avLst/>
              </a:prstGeom>
              <a:solidFill>
                <a:srgbClr val="C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28"/>
              <p:cNvSpPr>
                <a:spLocks noChangeArrowheads="1"/>
              </p:cNvSpPr>
              <p:nvPr userDrawn="1"/>
            </p:nvSpPr>
            <p:spPr bwMode="auto">
              <a:xfrm flipH="1">
                <a:off x="8567549" y="1477260"/>
                <a:ext cx="48770" cy="466342"/>
              </a:xfrm>
              <a:prstGeom prst="rect">
                <a:avLst/>
              </a:prstGeom>
              <a:solidFill>
                <a:srgbClr val="E40079"/>
              </a:solidFill>
              <a:ln>
                <a:noFill/>
              </a:ln>
              <a:effectLst/>
            </p:spPr>
            <p:txBody>
              <a:bodyPr wrap="none" anchor="ctr"/>
              <a:lstStyle/>
              <a:p>
                <a:endParaRPr lang="en-US"/>
              </a:p>
            </p:txBody>
          </p:sp>
        </p:grpSp>
        <p:pic>
          <p:nvPicPr>
            <p:cNvPr id="26" name="Picture 25" descr="dupont logo-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9728" y="1574568"/>
              <a:ext cx="746493" cy="287209"/>
            </a:xfrm>
            <a:prstGeom prst="rect">
              <a:avLst/>
            </a:prstGeom>
          </p:spPr>
        </p:pic>
      </p:grpSp>
      <p:pic>
        <p:nvPicPr>
          <p:cNvPr id="37" name="Picture 3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3900" y="2609666"/>
            <a:ext cx="2163910" cy="2163910"/>
          </a:xfrm>
          <a:prstGeom prst="rect">
            <a:avLst/>
          </a:prstGeom>
          <a:ln>
            <a:noFill/>
          </a:ln>
          <a:effectLst>
            <a:outerShdw blurRad="292100" dist="139700" dir="2700000" algn="tl" rotWithShape="0">
              <a:srgbClr val="333333">
                <a:alpha val="65000"/>
              </a:srgbClr>
            </a:outerShdw>
          </a:effectLst>
        </p:spPr>
      </p:pic>
      <p:sp>
        <p:nvSpPr>
          <p:cNvPr id="42" name="Oval 41"/>
          <p:cNvSpPr>
            <a:spLocks noChangeAspect="1"/>
          </p:cNvSpPr>
          <p:nvPr/>
        </p:nvSpPr>
        <p:spPr>
          <a:xfrm>
            <a:off x="423863" y="2650022"/>
            <a:ext cx="1996101" cy="1996102"/>
          </a:xfrm>
          <a:prstGeom prst="ellipse">
            <a:avLst/>
          </a:prstGeom>
          <a:noFill/>
          <a:ln w="101600" cmpd="sng">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998" y="2650022"/>
            <a:ext cx="570547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916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9047" y="2130439"/>
            <a:ext cx="3682303" cy="259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A32019D1-5129-4976-A0EB-D6ACB20DB30D}" type="slidenum">
              <a:rPr lang="en-US" smtClean="0"/>
              <a:pPr>
                <a:defRPr/>
              </a:pPr>
              <a:t>8</a:t>
            </a:fld>
            <a:endParaRPr lang="en-US"/>
          </a:p>
        </p:txBody>
      </p:sp>
      <p:sp>
        <p:nvSpPr>
          <p:cNvPr id="2" name="Title 1"/>
          <p:cNvSpPr>
            <a:spLocks noGrp="1"/>
          </p:cNvSpPr>
          <p:nvPr>
            <p:ph type="title"/>
          </p:nvPr>
        </p:nvSpPr>
        <p:spPr/>
        <p:txBody>
          <a:bodyPr/>
          <a:lstStyle/>
          <a:p>
            <a:r>
              <a:rPr lang="en-GB" sz="2400" dirty="0" smtClean="0"/>
              <a:t>Example 1: </a:t>
            </a:r>
            <a:br>
              <a:rPr lang="en-GB" sz="2400" dirty="0" smtClean="0"/>
            </a:br>
            <a:r>
              <a:rPr lang="en-GB" sz="2400" dirty="0" smtClean="0"/>
              <a:t>Increasing shelf-life of vacuum packaged fresh meat</a:t>
            </a:r>
            <a:endParaRPr lang="en-GB" sz="2400" dirty="0"/>
          </a:p>
        </p:txBody>
      </p:sp>
      <p:sp>
        <p:nvSpPr>
          <p:cNvPr id="5" name="TextBox 4"/>
          <p:cNvSpPr txBox="1"/>
          <p:nvPr/>
        </p:nvSpPr>
        <p:spPr>
          <a:xfrm>
            <a:off x="415609" y="55417"/>
            <a:ext cx="7240508" cy="400110"/>
          </a:xfrm>
          <a:prstGeom prst="rect">
            <a:avLst/>
          </a:prstGeom>
          <a:noFill/>
        </p:spPr>
        <p:txBody>
          <a:bodyPr wrap="none" rtlCol="0">
            <a:spAutoFit/>
          </a:bodyPr>
          <a:lstStyle/>
          <a:p>
            <a:r>
              <a:rPr lang="en-GB" sz="2000" b="1" dirty="0" smtClean="0">
                <a:solidFill>
                  <a:schemeClr val="bg1"/>
                </a:solidFill>
              </a:rPr>
              <a:t>PACKAGING INNOVATION THAT REDUCES FOOD WASTE</a:t>
            </a:r>
            <a:endParaRPr lang="en-GB" sz="2000" b="1" dirty="0">
              <a:solidFill>
                <a:schemeClr val="bg1"/>
              </a:solidFill>
            </a:endParaRPr>
          </a:p>
        </p:txBody>
      </p:sp>
    </p:spTree>
    <p:extLst>
      <p:ext uri="{BB962C8B-B14F-4D97-AF65-F5344CB8AC3E}">
        <p14:creationId xmlns:p14="http://schemas.microsoft.com/office/powerpoint/2010/main" val="21924929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32019D1-5129-4976-A0EB-D6ACB20DB30D}" type="slidenum">
              <a:rPr lang="en-GB" smtClean="0"/>
              <a:pPr>
                <a:defRPr/>
              </a:pPr>
              <a:t>9</a:t>
            </a:fld>
            <a:endParaRPr lang="en-GB" dirty="0"/>
          </a:p>
        </p:txBody>
      </p:sp>
      <p:sp>
        <p:nvSpPr>
          <p:cNvPr id="4098" name="Rectangle 5"/>
          <p:cNvSpPr>
            <a:spLocks noGrp="1" noChangeArrowheads="1"/>
          </p:cNvSpPr>
          <p:nvPr>
            <p:ph type="title"/>
          </p:nvPr>
        </p:nvSpPr>
        <p:spPr>
          <a:xfrm>
            <a:off x="522432" y="490257"/>
            <a:ext cx="7874000" cy="958103"/>
          </a:xfrm>
          <a:noFill/>
        </p:spPr>
        <p:txBody>
          <a:bodyPr/>
          <a:lstStyle/>
          <a:p>
            <a:pPr eaLnBrk="1" hangingPunct="1"/>
            <a:r>
              <a:rPr lang="en-GB" altLang="en-US" sz="2400" dirty="0" smtClean="0"/>
              <a:t>Project Background</a:t>
            </a:r>
          </a:p>
        </p:txBody>
      </p:sp>
      <p:sp>
        <p:nvSpPr>
          <p:cNvPr id="4100" name="Rectangle 14"/>
          <p:cNvSpPr>
            <a:spLocks noChangeArrowheads="1"/>
          </p:cNvSpPr>
          <p:nvPr/>
        </p:nvSpPr>
        <p:spPr bwMode="auto">
          <a:xfrm>
            <a:off x="297865" y="1277659"/>
            <a:ext cx="8569044" cy="109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7" tIns="45704" rIns="91407" bIns="45704"/>
          <a:lstStyle/>
          <a:p>
            <a:pPr defTabSz="914394">
              <a:spcBef>
                <a:spcPct val="25000"/>
              </a:spcBef>
              <a:spcAft>
                <a:spcPct val="20000"/>
              </a:spcAft>
            </a:pPr>
            <a:r>
              <a:rPr lang="en-GB" altLang="en-US" b="1" dirty="0" smtClean="0">
                <a:solidFill>
                  <a:srgbClr val="7B7A7A"/>
                </a:solidFill>
                <a:latin typeface="Arial" charset="0"/>
              </a:rPr>
              <a:t>Vacuum packed meat is a growing trend, as it reduces  packaging weight (and waste) and increasing shelf life vs conventional MAP…</a:t>
            </a:r>
          </a:p>
        </p:txBody>
      </p:sp>
      <p:sp>
        <p:nvSpPr>
          <p:cNvPr id="4101" name="ZoneTexte 3"/>
          <p:cNvSpPr txBox="1">
            <a:spLocks noChangeArrowheads="1"/>
          </p:cNvSpPr>
          <p:nvPr/>
        </p:nvSpPr>
        <p:spPr bwMode="auto">
          <a:xfrm>
            <a:off x="124403" y="4766864"/>
            <a:ext cx="3543208" cy="180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39" tIns="41020" rIns="82039" bIns="41020">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indent="0" defTabSz="820583" eaLnBrk="1" hangingPunct="1"/>
            <a:r>
              <a:rPr lang="en-GB" altLang="en-US" sz="1600" b="1" dirty="0" smtClean="0">
                <a:solidFill>
                  <a:srgbClr val="7B7A7A"/>
                </a:solidFill>
              </a:rPr>
              <a:t>… BUT !</a:t>
            </a:r>
          </a:p>
          <a:p>
            <a:pPr marL="0" indent="0" defTabSz="820583" eaLnBrk="1" hangingPunct="1"/>
            <a:endParaRPr lang="en-GB" altLang="en-US" sz="1600" b="1" dirty="0" smtClean="0">
              <a:solidFill>
                <a:srgbClr val="7B7A7A"/>
              </a:solidFill>
            </a:endParaRPr>
          </a:p>
          <a:p>
            <a:pPr defTabSz="820583" eaLnBrk="1" hangingPunct="1">
              <a:buFontTx/>
              <a:buChar char="•"/>
            </a:pPr>
            <a:r>
              <a:rPr lang="en-GB" altLang="en-US" sz="1600" b="1" dirty="0" smtClean="0">
                <a:solidFill>
                  <a:srgbClr val="7B7A7A"/>
                </a:solidFill>
              </a:rPr>
              <a:t>Meat loses drip /juices</a:t>
            </a:r>
          </a:p>
          <a:p>
            <a:pPr defTabSz="820583" eaLnBrk="1" hangingPunct="1">
              <a:buFontTx/>
              <a:buChar char="•"/>
            </a:pPr>
            <a:endParaRPr lang="en-GB" altLang="en-US" sz="1600" b="1" dirty="0" smtClean="0">
              <a:solidFill>
                <a:srgbClr val="7B7A7A"/>
              </a:solidFill>
            </a:endParaRPr>
          </a:p>
          <a:p>
            <a:pPr defTabSz="820583" eaLnBrk="1" hangingPunct="1">
              <a:buFontTx/>
              <a:buChar char="•"/>
            </a:pPr>
            <a:r>
              <a:rPr lang="en-GB" altLang="en-US" sz="1600" b="1" dirty="0" smtClean="0">
                <a:solidFill>
                  <a:srgbClr val="7B7A7A"/>
                </a:solidFill>
              </a:rPr>
              <a:t>Micro organism will grow</a:t>
            </a:r>
          </a:p>
          <a:p>
            <a:pPr defTabSz="820583" eaLnBrk="1" hangingPunct="1">
              <a:buFontTx/>
              <a:buChar char="•"/>
            </a:pPr>
            <a:endParaRPr lang="en-GB" altLang="en-US" sz="1600" b="1" dirty="0" smtClean="0">
              <a:solidFill>
                <a:srgbClr val="7B7A7A"/>
              </a:solidFill>
            </a:endParaRPr>
          </a:p>
          <a:p>
            <a:pPr defTabSz="820583" eaLnBrk="1" hangingPunct="1">
              <a:buFontTx/>
              <a:buChar char="•"/>
            </a:pPr>
            <a:r>
              <a:rPr lang="en-GB" altLang="en-US" sz="1600" b="1" dirty="0" smtClean="0">
                <a:solidFill>
                  <a:srgbClr val="7B7A7A"/>
                </a:solidFill>
              </a:rPr>
              <a:t>Eventually develops bad odour</a:t>
            </a:r>
            <a:endParaRPr lang="en-GB" altLang="en-US" sz="1600" b="1" dirty="0">
              <a:solidFill>
                <a:srgbClr val="7B7A7A"/>
              </a:solidFill>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710" y="2369119"/>
            <a:ext cx="3114867" cy="1827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836" y="2502434"/>
            <a:ext cx="2835563" cy="144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6566" y="3990106"/>
            <a:ext cx="2351086" cy="646331"/>
          </a:xfrm>
          <a:prstGeom prst="rect">
            <a:avLst/>
          </a:prstGeom>
          <a:noFill/>
        </p:spPr>
        <p:txBody>
          <a:bodyPr wrap="square" rtlCol="0">
            <a:spAutoFit/>
          </a:bodyPr>
          <a:lstStyle/>
          <a:p>
            <a:r>
              <a:rPr lang="en-GB" sz="1200" b="1" i="1" dirty="0" smtClean="0"/>
              <a:t>MAP requires a deep tray and provides 7-10 days Shelf life</a:t>
            </a:r>
          </a:p>
          <a:p>
            <a:endParaRPr lang="en-GB" sz="1200" b="1" i="1" dirty="0"/>
          </a:p>
        </p:txBody>
      </p:sp>
      <p:sp>
        <p:nvSpPr>
          <p:cNvPr id="13" name="TextBox 12"/>
          <p:cNvSpPr txBox="1"/>
          <p:nvPr/>
        </p:nvSpPr>
        <p:spPr>
          <a:xfrm>
            <a:off x="5250872" y="4120533"/>
            <a:ext cx="3435928" cy="646331"/>
          </a:xfrm>
          <a:prstGeom prst="rect">
            <a:avLst/>
          </a:prstGeom>
          <a:noFill/>
        </p:spPr>
        <p:txBody>
          <a:bodyPr wrap="square" rtlCol="0">
            <a:spAutoFit/>
          </a:bodyPr>
          <a:lstStyle/>
          <a:p>
            <a:r>
              <a:rPr lang="en-GB" sz="1200" b="1" i="1" dirty="0" smtClean="0"/>
              <a:t>Vacuum  Packaging  can use a shallow  tray 	and provides  4-6 weeks Shelf life</a:t>
            </a:r>
          </a:p>
          <a:p>
            <a:endParaRPr lang="en-GB" sz="1200" b="1" i="1" dirty="0"/>
          </a:p>
        </p:txBody>
      </p:sp>
      <p:sp>
        <p:nvSpPr>
          <p:cNvPr id="14" name="TextBox 13"/>
          <p:cNvSpPr txBox="1"/>
          <p:nvPr/>
        </p:nvSpPr>
        <p:spPr>
          <a:xfrm>
            <a:off x="415609" y="55417"/>
            <a:ext cx="6563015" cy="400110"/>
          </a:xfrm>
          <a:prstGeom prst="rect">
            <a:avLst/>
          </a:prstGeom>
          <a:noFill/>
        </p:spPr>
        <p:txBody>
          <a:bodyPr wrap="none" rtlCol="0">
            <a:spAutoFit/>
          </a:bodyPr>
          <a:lstStyle/>
          <a:p>
            <a:r>
              <a:rPr lang="en-GB" sz="2000" b="1" dirty="0" smtClean="0">
                <a:solidFill>
                  <a:schemeClr val="bg1"/>
                </a:solidFill>
              </a:rPr>
              <a:t>Increasing shelf-life of vacuum packaged fresh meat</a:t>
            </a:r>
            <a:endParaRPr lang="en-GB" sz="2000" b="1" dirty="0">
              <a:solidFill>
                <a:schemeClr val="bg1"/>
              </a:solidFill>
            </a:endParaRPr>
          </a:p>
        </p:txBody>
      </p:sp>
    </p:spTree>
    <p:extLst>
      <p:ext uri="{BB962C8B-B14F-4D97-AF65-F5344CB8AC3E}">
        <p14:creationId xmlns:p14="http://schemas.microsoft.com/office/powerpoint/2010/main" val="290490148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uPont PowerPoint_Red_Rev6">
  <a:themeElements>
    <a:clrScheme name="Custom 10">
      <a:dk1>
        <a:sysClr val="windowText" lastClr="000000"/>
      </a:dk1>
      <a:lt1>
        <a:sysClr val="window" lastClr="FFFFFF"/>
      </a:lt1>
      <a:dk2>
        <a:srgbClr val="86A315"/>
      </a:dk2>
      <a:lt2>
        <a:srgbClr val="EEECE1"/>
      </a:lt2>
      <a:accent1>
        <a:srgbClr val="4F81BD"/>
      </a:accent1>
      <a:accent2>
        <a:srgbClr val="C0504D"/>
      </a:accent2>
      <a:accent3>
        <a:srgbClr val="E31837"/>
      </a:accent3>
      <a:accent4>
        <a:srgbClr val="807F83"/>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2301D"/>
    </a:dk2>
    <a:lt2>
      <a:srgbClr val="7B7A7A"/>
    </a:lt2>
    <a:accent1>
      <a:srgbClr val="949B93"/>
    </a:accent1>
    <a:accent2>
      <a:srgbClr val="CBC6BC"/>
    </a:accent2>
    <a:accent3>
      <a:srgbClr val="FFFFFF"/>
    </a:accent3>
    <a:accent4>
      <a:srgbClr val="000000"/>
    </a:accent4>
    <a:accent5>
      <a:srgbClr val="C8CBC8"/>
    </a:accent5>
    <a:accent6>
      <a:srgbClr val="B8B3AA"/>
    </a:accent6>
    <a:hlink>
      <a:srgbClr val="BA313B"/>
    </a:hlink>
    <a:folHlink>
      <a:srgbClr val="6F211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32301D"/>
    </a:dk2>
    <a:lt2>
      <a:srgbClr val="7B7A7A"/>
    </a:lt2>
    <a:accent1>
      <a:srgbClr val="949B93"/>
    </a:accent1>
    <a:accent2>
      <a:srgbClr val="CBC6BC"/>
    </a:accent2>
    <a:accent3>
      <a:srgbClr val="FFFFFF"/>
    </a:accent3>
    <a:accent4>
      <a:srgbClr val="000000"/>
    </a:accent4>
    <a:accent5>
      <a:srgbClr val="C8CBC8"/>
    </a:accent5>
    <a:accent6>
      <a:srgbClr val="B8B3AA"/>
    </a:accent6>
    <a:hlink>
      <a:srgbClr val="BA313B"/>
    </a:hlink>
    <a:folHlink>
      <a:srgbClr val="6F211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DUPONT BLUE THIN</Template>
  <TotalTime>3784</TotalTime>
  <Words>1463</Words>
  <Application>Microsoft Office PowerPoint</Application>
  <PresentationFormat>Skjermfremvisning (4:3)</PresentationFormat>
  <Paragraphs>249</Paragraphs>
  <Slides>26</Slides>
  <Notes>10</Notes>
  <HiddenSlides>1</HiddenSlides>
  <MMClips>0</MMClips>
  <ScaleCrop>false</ScaleCrop>
  <HeadingPairs>
    <vt:vector size="4" baseType="variant">
      <vt:variant>
        <vt:lpstr>Tema</vt:lpstr>
      </vt:variant>
      <vt:variant>
        <vt:i4>1</vt:i4>
      </vt:variant>
      <vt:variant>
        <vt:lpstr>Lysbildetitler</vt:lpstr>
      </vt:variant>
      <vt:variant>
        <vt:i4>26</vt:i4>
      </vt:variant>
    </vt:vector>
  </HeadingPairs>
  <TitlesOfParts>
    <vt:vector size="27" baseType="lpstr">
      <vt:lpstr>DuPont PowerPoint_Red_Rev6</vt:lpstr>
      <vt:lpstr>New Polymers that support Food Waste Reduction</vt:lpstr>
      <vt:lpstr>Content </vt:lpstr>
      <vt:lpstr>The Vision of DuPont</vt:lpstr>
      <vt:lpstr>Our Areas of Focus</vt:lpstr>
      <vt:lpstr>Our Strategic Priorities</vt:lpstr>
      <vt:lpstr>PowerPoint-presentasjon</vt:lpstr>
      <vt:lpstr>Food Waste :     A Moral, Political, Economic Imperative</vt:lpstr>
      <vt:lpstr>Example 1:  Increasing shelf-life of vacuum packaged fresh meat</vt:lpstr>
      <vt:lpstr>Project Background</vt:lpstr>
      <vt:lpstr>Project Background</vt:lpstr>
      <vt:lpstr>How can we reduce drip loss ??</vt:lpstr>
      <vt:lpstr>What is Secondary Sealing ?</vt:lpstr>
      <vt:lpstr>Why is Meat Adhesion important ?</vt:lpstr>
      <vt:lpstr>PowerPoint-presentasjon</vt:lpstr>
      <vt:lpstr>PowerPoint-presentasjon</vt:lpstr>
      <vt:lpstr>Conclusion</vt:lpstr>
      <vt:lpstr>Example 2: Dual Compartment Pouch with Frangible Seal  </vt:lpstr>
      <vt:lpstr>Dual Compartment Pouch with frangible seal  A Breakthrough in Food Packaging</vt:lpstr>
      <vt:lpstr>When Packaging adds Value to the Food Content Separating ingredients until consumption</vt:lpstr>
      <vt:lpstr>Convenience of use:  for  NGOs  working in disaster areas       From this… </vt:lpstr>
      <vt:lpstr> … to this</vt:lpstr>
      <vt:lpstr>Making powder milk easy to use Eliminating the work-intensive steps </vt:lpstr>
      <vt:lpstr>The Technology Behind Frangible Pouch DuPont™ Surlyn® AD8273</vt:lpstr>
      <vt:lpstr>Conclusion </vt:lpstr>
      <vt:lpstr>PACKAGING INNOVATION THAT REDUCES FOOD WASTE</vt:lpstr>
      <vt:lpstr>PowerPoint-presentasjon</vt:lpstr>
    </vt:vector>
  </TitlesOfParts>
  <Company>DuPont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DuPont Product/Presentation Title</dc:title>
  <dc:creator>Karen.Y.Browne@dupont.com</dc:creator>
  <cp:lastModifiedBy>Per Øyvind Nordberg</cp:lastModifiedBy>
  <cp:revision>250</cp:revision>
  <cp:lastPrinted>2015-10-26T07:11:07Z</cp:lastPrinted>
  <dcterms:created xsi:type="dcterms:W3CDTF">2011-11-14T17:18:13Z</dcterms:created>
  <dcterms:modified xsi:type="dcterms:W3CDTF">2015-11-04T07:40:46Z</dcterms:modified>
</cp:coreProperties>
</file>